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60" r:id="rId8"/>
    <p:sldId id="262" r:id="rId9"/>
    <p:sldId id="275" r:id="rId10"/>
    <p:sldId id="281" r:id="rId11"/>
    <p:sldId id="276" r:id="rId12"/>
    <p:sldId id="280" r:id="rId13"/>
    <p:sldId id="277" r:id="rId14"/>
    <p:sldId id="278" r:id="rId15"/>
    <p:sldId id="257" r:id="rId16"/>
    <p:sldId id="258" r:id="rId17"/>
    <p:sldId id="259" r:id="rId18"/>
    <p:sldId id="261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405"/>
  </p:normalViewPr>
  <p:slideViewPr>
    <p:cSldViewPr snapToGrid="0" snapToObjects="1">
      <p:cViewPr varScale="1">
        <p:scale>
          <a:sx n="211" d="100"/>
          <a:sy n="211" d="100"/>
        </p:scale>
        <p:origin x="1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4045-86C1-E949-BDB5-4936E6ADB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0CC31-D13E-F54E-A233-25049266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712C-6A23-634C-A554-912D0B19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A0A2F-32A0-FC42-A1EA-CC2F4037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CF3A7-B00C-8347-B170-85CE00C0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7BF-5505-744D-9105-F194A341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C794F-33DB-8349-BAFB-155D758E8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F7CB-10F4-7544-BBA1-237C353F2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446AF-9A0D-3447-A99C-766F6B48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2CC3-C3AA-734F-95C0-971F9DA0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8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F1FBC-DB9B-9147-B439-9E2AD264C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FFF96-6198-5D4A-8177-F94DC42AE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501D-7814-124F-823A-2763C649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4982-22D9-EE40-8CF5-6044B50F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A0EF4-AF3D-DD4A-BA34-C3C0DFD6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2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194B-9B58-3A40-A7E2-8177D83E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8F8A-062D-934A-A63E-77EC7DFD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072D-1C9B-5F4E-97EF-F80FC74C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85641-08D6-A349-BF73-31CD4F45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B0AEF-BA49-CA4D-B5D2-8A3D0087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A520-415D-2747-957E-A20AB440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4A2E4-D2FC-3348-8D03-115BAE83D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C79F-0943-8F40-A8E1-2221E86A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8717-45B5-FF4B-A721-3BEE1B3E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B8B6E-AE43-9E46-944B-17B58A1E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4115-DCBF-224C-AEF6-6A1C1C94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E84CB-4D75-8640-842E-726A3DFF9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0428D-C4AA-904C-BCF8-15CBFB570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EE214-D86D-6844-9D7B-BAAE16E7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74EAE-8323-394D-B5C2-A6842CAB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8F881-0DAB-8149-A765-CC2CD739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91B3-E392-144C-A140-0BF2B25C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435E6-62FF-DD46-9DD0-6724D0363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28724-0437-AD44-B5AE-D6B7B01E1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D74FD-F11D-4B4C-A777-7792C1550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FBDD0-ADE4-0D49-837F-1C083B089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0EDB3-B521-AF40-92C2-50A0C7540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EFA60-4052-8D43-9AAE-382EE18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59A26-632C-344A-8C26-F9EA562A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8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B453-815D-4F40-A059-32F8F5F9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1DC61-8C28-C745-95D2-40E4A87E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A7A57-0707-7D4E-AFB9-F4A15C38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AD02E-0B5E-F14B-BD67-C76BDFDC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3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1CEA3-2096-A843-B9B3-6649127D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B3302-850E-8943-BCE3-4C9745DE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4E49-8FB9-DA4A-B264-E68CDEBE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6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13D2-13AE-354A-9244-87B7E815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ACA5-AE2A-8341-88DF-B57119728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C374F-90D8-DF47-95BB-ABFC52E89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3516A-348D-D848-BBDB-B948277E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521E-15F3-1E41-8FB2-D5D058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54F1-890E-C44A-91F0-91CDD952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9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3EF1-1F21-8F41-AE25-08A28C4A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4194DA-FBC1-3446-A461-B426D520B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CC058-31D6-834D-B304-79260F8F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9110D-7C0E-F34E-AD79-72DF6860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09974-DEDD-9740-AC3F-89EBD5BF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0F82F-27F2-E546-82A7-96E708A4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6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AC983-D27A-DA41-B2DB-E0F26916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169D1-B7B1-A047-AC86-40D87F725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6041-54C9-8242-930F-719790991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1B0F-CC98-DD4C-819F-9E4F7F69F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C1A6-90C8-E446-95DE-26D1FDEB3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iptomonedaz.com/invertir-en-bitcoin/" TargetMode="External"/><Relationship Id="rId2" Type="http://schemas.openxmlformats.org/officeDocument/2006/relationships/hyperlink" Target="https://twitter.com/nickszabo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iptomonedaz.com/donde-comprar-ethereu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C9EE-CAA0-A340-A575-7F35B5E71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Smart contracts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C6A44-A7F3-9B46-8B38-873FE3A7B1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O" dirty="0"/>
              <a:t>Diego Fernando Echeverry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5020E-5152-6E45-8F3E-3582A5339C99}"/>
              </a:ext>
            </a:extLst>
          </p:cNvPr>
          <p:cNvSpPr txBox="1"/>
          <p:nvPr/>
        </p:nvSpPr>
        <p:spPr>
          <a:xfrm>
            <a:off x="9610283" y="6261520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career path</a:t>
            </a:r>
            <a:r>
              <a:rPr lang="en-CO" dirty="0"/>
              <a:t>-2022</a:t>
            </a:r>
          </a:p>
        </p:txBody>
      </p:sp>
      <p:pic>
        <p:nvPicPr>
          <p:cNvPr id="2050" name="Picture 2" descr="Opinión de clientes">
            <a:extLst>
              <a:ext uri="{FF2B5EF4-FFF2-40B4-BE49-F238E27FC236}">
                <a16:creationId xmlns:a16="http://schemas.microsoft.com/office/drawing/2014/main" id="{ABDD36DD-E116-D044-B6CA-D954550B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52" y="321524"/>
            <a:ext cx="6506542" cy="14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3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973D-07B1-A243-8C3B-EEA1E180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Ataques de </a:t>
            </a:r>
            <a:r>
              <a:rPr lang="es-ES_tradnl" dirty="0" err="1"/>
              <a:t>Sybil</a:t>
            </a:r>
            <a:endParaRPr lang="es-ES_tradnl" dirty="0"/>
          </a:p>
        </p:txBody>
      </p:sp>
      <p:pic>
        <p:nvPicPr>
          <p:cNvPr id="4" name="Picture 2" descr="What is Sybil attack? - Musing">
            <a:extLst>
              <a:ext uri="{FF2B5EF4-FFF2-40B4-BE49-F238E27FC236}">
                <a16:creationId xmlns:a16="http://schemas.microsoft.com/office/drawing/2014/main" id="{10B09231-FB88-FF46-AE42-8D5C5184C0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24" y="3845126"/>
            <a:ext cx="6018791" cy="234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taques de Sybil: qué es, cómo funcionan, prevención y más">
            <a:extLst>
              <a:ext uri="{FF2B5EF4-FFF2-40B4-BE49-F238E27FC236}">
                <a16:creationId xmlns:a16="http://schemas.microsoft.com/office/drawing/2014/main" id="{9A524B54-490E-1D4C-83FA-B083FB00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48" y="2247371"/>
            <a:ext cx="2905725" cy="217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9C93C-E67F-3E41-8731-92B75CB61F02}"/>
              </a:ext>
            </a:extLst>
          </p:cNvPr>
          <p:cNvSpPr/>
          <p:nvPr/>
        </p:nvSpPr>
        <p:spPr>
          <a:xfrm>
            <a:off x="4385821" y="1415031"/>
            <a:ext cx="1740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O" dirty="0"/>
              <a:t>Ataques del 51%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738783E-1299-8644-9673-BD7F5173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99" y="1779065"/>
            <a:ext cx="7448248" cy="2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7D36F-EC68-B94B-8E76-42A4FA0A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81" y="3016552"/>
            <a:ext cx="8053987" cy="23691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FA7B76-0358-7D40-BB15-EC89D7D85DC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err="1"/>
              <a:t>Puzzle</a:t>
            </a:r>
            <a:r>
              <a:rPr lang="es-ES_tradnl" dirty="0"/>
              <a:t> criptográfico – Prueba de Trabajo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53AFA-FD0A-C544-B41B-69F807D63EB4}"/>
              </a:ext>
            </a:extLst>
          </p:cNvPr>
          <p:cNvSpPr/>
          <p:nvPr/>
        </p:nvSpPr>
        <p:spPr>
          <a:xfrm>
            <a:off x="9314716" y="3940731"/>
            <a:ext cx="2488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24242"/>
                </a:solidFill>
                <a:latin typeface="Open Sans" panose="020B0606030504020204" pitchFamily="34" charset="0"/>
              </a:rPr>
              <a:t>Proof of Work (</a:t>
            </a:r>
            <a:r>
              <a:rPr lang="en-US" b="1" dirty="0" err="1">
                <a:solidFill>
                  <a:srgbClr val="424242"/>
                </a:solidFill>
                <a:latin typeface="Open Sans" panose="020B0606030504020204" pitchFamily="34" charset="0"/>
              </a:rPr>
              <a:t>PoW</a:t>
            </a:r>
            <a:r>
              <a:rPr lang="en-US" b="1" dirty="0">
                <a:solidFill>
                  <a:srgbClr val="424242"/>
                </a:solidFill>
                <a:latin typeface="Open Sans" panose="020B0606030504020204" pitchFamily="34" charset="0"/>
              </a:rPr>
              <a:t>)</a:t>
            </a:r>
            <a:endParaRPr lang="en-US" b="1" i="0" dirty="0">
              <a:solidFill>
                <a:srgbClr val="424242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4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2447-81F4-3544-B943-A8AA48CA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Flujo de Consenso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14348D-0B09-074A-8D66-072D23AFA0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58" y="1519319"/>
            <a:ext cx="9827781" cy="51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2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532F-6823-324D-8A0A-F8A26766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</a:t>
            </a:r>
            <a:r>
              <a:rPr lang="en-CO" dirty="0"/>
              <a:t> mismo tiempo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9EEC6-F0BD-7242-9618-C2BAFB7C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74" y="2232157"/>
            <a:ext cx="3057975" cy="1800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0482A-0DE4-BA4C-A4E2-1156CD2E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48" y="1802208"/>
            <a:ext cx="3225427" cy="2945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543AE-9AA7-394A-AE0A-144A59CAC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74" y="1740604"/>
            <a:ext cx="3351154" cy="30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0381-B426-D94D-B705-53F62805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BLOCKCHAIN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31F81-C6FC-AB41-A16C-73C3C924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3" y="1452729"/>
            <a:ext cx="11257928" cy="39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4955-6727-A448-8A6A-28935031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741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¿QUÉ ES </a:t>
            </a:r>
            <a:r>
              <a:rPr lang="en-CO" dirty="0"/>
              <a:t>BLOCKCHAIN</a:t>
            </a:r>
            <a:r>
              <a:rPr lang="en-US" b="1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D99F3-F22F-7547-9382-A902F6C3E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forma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comenzar</a:t>
            </a:r>
            <a:r>
              <a:rPr lang="en-US" dirty="0"/>
              <a:t> con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es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familiares</a:t>
            </a:r>
            <a:r>
              <a:rPr lang="en-US" dirty="0"/>
              <a:t> y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las </a:t>
            </a:r>
            <a:r>
              <a:rPr lang="en-US" dirty="0" err="1"/>
              <a:t>cadenas</a:t>
            </a:r>
            <a:r>
              <a:rPr lang="en-US" dirty="0"/>
              <a:t> de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difieren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. 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descripciones</a:t>
            </a:r>
            <a:r>
              <a:rPr lang="en-US" dirty="0"/>
              <a:t> de una </a:t>
            </a:r>
            <a:r>
              <a:rPr lang="en-US" dirty="0" err="1"/>
              <a:t>cadena</a:t>
            </a:r>
            <a:r>
              <a:rPr lang="en-US" dirty="0"/>
              <a:t> de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variante</a:t>
            </a:r>
            <a:r>
              <a:rPr lang="en-US" dirty="0"/>
              <a:t> de las </a:t>
            </a:r>
            <a:r>
              <a:rPr lang="en-US" dirty="0" err="1"/>
              <a:t>siguientes</a:t>
            </a:r>
            <a:r>
              <a:rPr lang="en-US" dirty="0"/>
              <a:t> palabras: un </a:t>
            </a:r>
            <a:r>
              <a:rPr lang="en-US" b="1" dirty="0" err="1"/>
              <a:t>libro</a:t>
            </a:r>
            <a:r>
              <a:rPr lang="en-US" b="1" dirty="0"/>
              <a:t> mayor </a:t>
            </a:r>
            <a:r>
              <a:rPr lang="en-US" b="1" dirty="0" err="1"/>
              <a:t>descentralizado</a:t>
            </a:r>
            <a:r>
              <a:rPr lang="en-US" dirty="0"/>
              <a:t> </a:t>
            </a:r>
            <a:r>
              <a:rPr lang="en-US" dirty="0" err="1"/>
              <a:t>mantenido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red de </a:t>
            </a:r>
            <a:r>
              <a:rPr lang="en-US" dirty="0" err="1"/>
              <a:t>igual</a:t>
            </a:r>
            <a:r>
              <a:rPr lang="en-US" dirty="0"/>
              <a:t> a </a:t>
            </a:r>
            <a:r>
              <a:rPr lang="en-US" dirty="0" err="1"/>
              <a:t>igual</a:t>
            </a:r>
            <a:r>
              <a:rPr lang="en-US" dirty="0"/>
              <a:t> y que </a:t>
            </a:r>
            <a:r>
              <a:rPr lang="en-US" dirty="0" err="1"/>
              <a:t>brinda</a:t>
            </a:r>
            <a:r>
              <a:rPr lang="en-US" dirty="0"/>
              <a:t> </a:t>
            </a:r>
            <a:r>
              <a:rPr lang="en-US" dirty="0" err="1"/>
              <a:t>inmutabilidad</a:t>
            </a:r>
            <a:r>
              <a:rPr lang="en-US" dirty="0"/>
              <a:t> de los </a:t>
            </a:r>
            <a:r>
              <a:rPr lang="en-US" dirty="0" err="1"/>
              <a:t>registros</a:t>
            </a:r>
            <a:r>
              <a:rPr lang="en-US" dirty="0"/>
              <a:t> contra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maliciosas</a:t>
            </a:r>
            <a:r>
              <a:rPr lang="en-US" dirty="0"/>
              <a:t> o pares que no son de </a:t>
            </a:r>
            <a:r>
              <a:rPr lang="en-US" dirty="0" err="1"/>
              <a:t>confianza</a:t>
            </a:r>
            <a:r>
              <a:rPr lang="en-US" dirty="0"/>
              <a:t>. </a:t>
            </a:r>
            <a:r>
              <a:rPr lang="en-US" dirty="0" err="1"/>
              <a:t>Separemos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palabras y </a:t>
            </a:r>
            <a:r>
              <a:rPr lang="en-US" dirty="0" err="1"/>
              <a:t>expongamos</a:t>
            </a:r>
            <a:r>
              <a:rPr lang="en-US" dirty="0"/>
              <a:t> lo que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término</a:t>
            </a:r>
            <a:r>
              <a:rPr lang="en-US" dirty="0"/>
              <a:t>: </a:t>
            </a:r>
            <a:r>
              <a:rPr lang="en-US" b="1" dirty="0" err="1"/>
              <a:t>libro</a:t>
            </a:r>
            <a:r>
              <a:rPr lang="en-US" b="1" dirty="0"/>
              <a:t> mayor</a:t>
            </a:r>
            <a:r>
              <a:rPr lang="en-US" dirty="0"/>
              <a:t> , </a:t>
            </a:r>
            <a:r>
              <a:rPr lang="en-US" b="1" dirty="0" err="1"/>
              <a:t>descentralizado</a:t>
            </a:r>
            <a:r>
              <a:rPr lang="en-US" dirty="0"/>
              <a:t> , </a:t>
            </a:r>
            <a:r>
              <a:rPr lang="en-US" b="1" dirty="0"/>
              <a:t>entre pares</a:t>
            </a:r>
            <a:r>
              <a:rPr lang="en-US" dirty="0"/>
              <a:t> e </a:t>
            </a:r>
            <a:r>
              <a:rPr lang="en-US" b="1" dirty="0" err="1"/>
              <a:t>inmutabilidad</a:t>
            </a:r>
            <a:r>
              <a:rPr lang="en-US" dirty="0"/>
              <a:t> .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0631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F43-43B5-8E4A-BFD7-9F0787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LIBRO MAYO(</a:t>
            </a:r>
            <a:r>
              <a:rPr lang="en-US" dirty="0"/>
              <a:t>ledger</a:t>
            </a:r>
            <a:r>
              <a:rPr lang="en-US" b="1" dirty="0"/>
              <a:t>)</a:t>
            </a:r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6DB9-42CD-F84A-9A9D-9AA5BD4E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 ledger o </a:t>
            </a:r>
            <a:r>
              <a:rPr lang="en-US" b="1" dirty="0" err="1"/>
              <a:t>libro</a:t>
            </a:r>
            <a:r>
              <a:rPr lang="en-US" b="1" dirty="0"/>
              <a:t> mayor</a:t>
            </a:r>
            <a:r>
              <a:rPr lang="en-US" dirty="0"/>
              <a:t>, es el </a:t>
            </a:r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y </a:t>
            </a:r>
            <a:r>
              <a:rPr lang="en-US" dirty="0" err="1"/>
              <a:t>cada</a:t>
            </a:r>
            <a:r>
              <a:rPr lang="en-US" dirty="0"/>
              <a:t> una de las </a:t>
            </a:r>
            <a:r>
              <a:rPr lang="en-US" dirty="0" err="1"/>
              <a:t>operaciones</a:t>
            </a:r>
            <a:r>
              <a:rPr lang="en-US" dirty="0"/>
              <a:t> y </a:t>
            </a:r>
            <a:r>
              <a:rPr lang="en-US" dirty="0" err="1"/>
              <a:t>transacciones</a:t>
            </a:r>
            <a:r>
              <a:rPr lang="en-US" dirty="0"/>
              <a:t> que se </a:t>
            </a:r>
            <a:r>
              <a:rPr lang="en-US" dirty="0" err="1"/>
              <a:t>realizan</a:t>
            </a:r>
            <a:r>
              <a:rPr lang="en-US" dirty="0"/>
              <a:t> dentro de una </a:t>
            </a:r>
            <a:r>
              <a:rPr lang="en-US" b="1" dirty="0"/>
              <a:t>blockchain</a:t>
            </a:r>
            <a:r>
              <a:rPr lang="en-US" dirty="0"/>
              <a:t>. </a:t>
            </a:r>
            <a:endParaRPr lang="en-CO" dirty="0"/>
          </a:p>
        </p:txBody>
      </p:sp>
      <p:pic>
        <p:nvPicPr>
          <p:cNvPr id="3074" name="Picture 2" descr="Blockchain Explained: What is blockchain? | Euromoney Learning">
            <a:extLst>
              <a:ext uri="{FF2B5EF4-FFF2-40B4-BE49-F238E27FC236}">
                <a16:creationId xmlns:a16="http://schemas.microsoft.com/office/drawing/2014/main" id="{B186E98F-313A-6248-A078-D7E3674D3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9991"/>
          <a:stretch/>
        </p:blipFill>
        <p:spPr bwMode="auto">
          <a:xfrm>
            <a:off x="393616" y="2966913"/>
            <a:ext cx="6067739" cy="364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tributed Ledgers - Overview, How It Works, Benefits">
            <a:extLst>
              <a:ext uri="{FF2B5EF4-FFF2-40B4-BE49-F238E27FC236}">
                <a16:creationId xmlns:a16="http://schemas.microsoft.com/office/drawing/2014/main" id="{7B3FAB8F-B2FB-AC4D-AFC0-22426E2E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39" y="3202594"/>
            <a:ext cx="3952747" cy="31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1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9DFB-789B-CC4A-B90B-E4B15EEB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ARQUITECTURA DE CADENA DE BLOQUES</a:t>
            </a:r>
          </a:p>
        </p:txBody>
      </p:sp>
      <p:pic>
        <p:nvPicPr>
          <p:cNvPr id="2050" name="Picture 2" descr="Arquitectura de cadena de bloques">
            <a:extLst>
              <a:ext uri="{FF2B5EF4-FFF2-40B4-BE49-F238E27FC236}">
                <a16:creationId xmlns:a16="http://schemas.microsoft.com/office/drawing/2014/main" id="{63CE6D93-51C6-FC41-AA7C-769B1FE6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50" y="1577824"/>
            <a:ext cx="5504567" cy="51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75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FB2B-AF41-2642-A812-0E12D01B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</a:t>
            </a:r>
            <a:r>
              <a:rPr lang="en-CO" dirty="0"/>
              <a:t>Tree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989FC3-3B6B-944C-BA79-EAC3AB70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39" y="1743095"/>
            <a:ext cx="6561854" cy="27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ckchain: what is in a block? - DEV Community">
            <a:extLst>
              <a:ext uri="{FF2B5EF4-FFF2-40B4-BE49-F238E27FC236}">
                <a16:creationId xmlns:a16="http://schemas.microsoft.com/office/drawing/2014/main" id="{CF7E5A64-AB11-E646-B700-030007C6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9" y="1966586"/>
            <a:ext cx="4851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4284-B8D5-CA46-88B5-862B5611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Importante</a:t>
            </a:r>
          </a:p>
        </p:txBody>
      </p:sp>
      <p:pic>
        <p:nvPicPr>
          <p:cNvPr id="6146" name="Picture 2" descr="Blockchain distribuido base de datos cryptocurrency base de datos  distribuida, blockchain, texto, simetría, bitcoin png | PNGWing">
            <a:extLst>
              <a:ext uri="{FF2B5EF4-FFF2-40B4-BE49-F238E27FC236}">
                <a16:creationId xmlns:a16="http://schemas.microsoft.com/office/drawing/2014/main" id="{38DFC165-5EE2-1E48-ABFC-F9EEF5AC5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" b="8359"/>
          <a:stretch/>
        </p:blipFill>
        <p:spPr bwMode="auto">
          <a:xfrm>
            <a:off x="712941" y="1971922"/>
            <a:ext cx="5950906" cy="33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survey on the adoption of blockchain in IoT: challenges and solutions -  ScienceDirect">
            <a:extLst>
              <a:ext uri="{FF2B5EF4-FFF2-40B4-BE49-F238E27FC236}">
                <a16:creationId xmlns:a16="http://schemas.microsoft.com/office/drawing/2014/main" id="{BA538F4B-E33C-F34C-9FEF-704F3BC45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54" y="1977977"/>
            <a:ext cx="5298474" cy="32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EEEE-DAA1-F447-9357-DBB77D23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Red Centralizada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F0034-B82F-B845-9079-4BC3B183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3880861" cy="3650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3C027-2D2D-6843-BB3D-233CB507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71" y="1676423"/>
            <a:ext cx="3889819" cy="3650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766F4-1F0C-2C44-B9E5-D8EC1DD7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51" y="1690687"/>
            <a:ext cx="1653029" cy="36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9FA2-2067-894D-BD24-3E05ABC4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SMART Contracts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5DAB1-C955-2943-AE58-31B829DAF328}"/>
              </a:ext>
            </a:extLst>
          </p:cNvPr>
          <p:cNvSpPr/>
          <p:nvPr/>
        </p:nvSpPr>
        <p:spPr>
          <a:xfrm>
            <a:off x="333060" y="2274838"/>
            <a:ext cx="107971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Propuesto</a:t>
            </a:r>
            <a:r>
              <a:rPr lang="en-US" dirty="0"/>
              <a:t> </a:t>
            </a:r>
            <a:r>
              <a:rPr lang="en-US" dirty="0" err="1"/>
              <a:t>inicialmente</a:t>
            </a:r>
            <a:r>
              <a:rPr lang="en-US" dirty="0"/>
              <a:t> por </a:t>
            </a:r>
            <a:r>
              <a:rPr lang="en-US" dirty="0">
                <a:hlinkClick r:id="rId2"/>
              </a:rPr>
              <a:t>Nick Szabo</a:t>
            </a:r>
            <a:r>
              <a:rPr lang="en-US" dirty="0"/>
              <a:t> </a:t>
            </a:r>
            <a:r>
              <a:rPr lang="en-US" dirty="0" err="1"/>
              <a:t>en</a:t>
            </a:r>
            <a:r>
              <a:rPr lang="en-US" dirty="0"/>
              <a:t> 1997,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por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«un conjunto de </a:t>
            </a:r>
            <a:r>
              <a:rPr lang="en-US" dirty="0" err="1"/>
              <a:t>promesas</a:t>
            </a:r>
            <a:r>
              <a:rPr lang="en-US" dirty="0"/>
              <a:t>, </a:t>
            </a:r>
            <a:r>
              <a:rPr lang="en-US" dirty="0" err="1"/>
              <a:t>especificadas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digital, </a:t>
            </a:r>
            <a:r>
              <a:rPr lang="en-US" dirty="0" err="1"/>
              <a:t>incluyendo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 que </a:t>
            </a:r>
            <a:r>
              <a:rPr lang="en-US" dirty="0" err="1"/>
              <a:t>permiten</a:t>
            </a:r>
            <a:r>
              <a:rPr lang="en-US" dirty="0"/>
              <a:t> a las </a:t>
            </a:r>
            <a:r>
              <a:rPr lang="en-US" dirty="0" err="1"/>
              <a:t>partes</a:t>
            </a:r>
            <a:r>
              <a:rPr lang="en-US" dirty="0"/>
              <a:t> </a:t>
            </a:r>
            <a:r>
              <a:rPr lang="en-US" dirty="0" err="1"/>
              <a:t>contratantes</a:t>
            </a:r>
            <a:r>
              <a:rPr lang="en-US" dirty="0"/>
              <a:t> </a:t>
            </a:r>
            <a:r>
              <a:rPr lang="en-US" dirty="0" err="1"/>
              <a:t>cumplir</a:t>
            </a:r>
            <a:r>
              <a:rPr lang="en-US" dirty="0"/>
              <a:t> las </a:t>
            </a:r>
            <a:r>
              <a:rPr lang="en-US" dirty="0" err="1"/>
              <a:t>promesas</a:t>
            </a:r>
            <a:r>
              <a:rPr lang="en-US" dirty="0"/>
              <a:t> </a:t>
            </a:r>
            <a:r>
              <a:rPr lang="en-US" dirty="0" err="1"/>
              <a:t>hechas</a:t>
            </a:r>
            <a:r>
              <a:rPr lang="en-US" dirty="0"/>
              <a:t>».</a:t>
            </a:r>
          </a:p>
          <a:p>
            <a:r>
              <a:rPr lang="en-US" dirty="0"/>
              <a:t>Los </a:t>
            </a:r>
            <a:r>
              <a:rPr lang="en-US" i="1" dirty="0"/>
              <a:t>Smart Contracts</a:t>
            </a:r>
            <a:r>
              <a:rPr lang="en-US" dirty="0"/>
              <a:t> </a:t>
            </a:r>
            <a:r>
              <a:rPr lang="en-US" dirty="0" err="1"/>
              <a:t>utilizan</a:t>
            </a:r>
            <a:r>
              <a:rPr lang="en-US" dirty="0"/>
              <a:t> la </a:t>
            </a:r>
            <a:r>
              <a:rPr lang="en-US" dirty="0" err="1"/>
              <a:t>lógica</a:t>
            </a:r>
            <a:r>
              <a:rPr lang="en-US" dirty="0"/>
              <a:t> </a:t>
            </a:r>
            <a:r>
              <a:rPr lang="en-US" b="1" dirty="0"/>
              <a:t>«</a:t>
            </a:r>
            <a:r>
              <a:rPr lang="en-US" b="1" dirty="0" err="1"/>
              <a:t>si</a:t>
            </a:r>
            <a:r>
              <a:rPr lang="en-US" b="1" dirty="0"/>
              <a:t>…, </a:t>
            </a:r>
            <a:r>
              <a:rPr lang="en-US" b="1" dirty="0" err="1"/>
              <a:t>entonces</a:t>
            </a:r>
            <a:r>
              <a:rPr lang="en-US" b="1" dirty="0"/>
              <a:t>…»</a:t>
            </a:r>
            <a:r>
              <a:rPr lang="en-US" dirty="0"/>
              <a:t> (del </a:t>
            </a:r>
            <a:r>
              <a:rPr lang="en-US" dirty="0" err="1"/>
              <a:t>inglés</a:t>
            </a:r>
            <a:r>
              <a:rPr lang="en-US" dirty="0"/>
              <a:t> </a:t>
            </a:r>
            <a:r>
              <a:rPr lang="en-US" i="1" dirty="0"/>
              <a:t>if/then</a:t>
            </a:r>
            <a:r>
              <a:rPr lang="en-US" dirty="0"/>
              <a:t>) para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contratos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que se auto </a:t>
            </a:r>
            <a:r>
              <a:rPr lang="en-US" dirty="0" err="1"/>
              <a:t>ejecutan</a:t>
            </a:r>
            <a:r>
              <a:rPr lang="en-US" dirty="0"/>
              <a:t>, </a:t>
            </a:r>
            <a:r>
              <a:rPr lang="en-US" dirty="0" err="1"/>
              <a:t>refuerzan</a:t>
            </a:r>
            <a:r>
              <a:rPr lang="en-US" dirty="0"/>
              <a:t> y son </a:t>
            </a:r>
            <a:r>
              <a:rPr lang="en-US" dirty="0" err="1"/>
              <a:t>contingentes</a:t>
            </a:r>
            <a:r>
              <a:rPr lang="en-US" dirty="0"/>
              <a:t>.</a:t>
            </a:r>
          </a:p>
          <a:p>
            <a:endParaRPr lang="en-US" dirty="0">
              <a:latin typeface="Inter"/>
            </a:endParaRPr>
          </a:p>
          <a:p>
            <a:r>
              <a:rPr lang="en-US" dirty="0" err="1">
                <a:latin typeface="Inter"/>
              </a:rPr>
              <a:t>Normalmente</a:t>
            </a:r>
            <a:r>
              <a:rPr lang="en-US" dirty="0">
                <a:latin typeface="Inter"/>
              </a:rPr>
              <a:t> para </a:t>
            </a:r>
            <a:r>
              <a:rPr lang="en-US" dirty="0" err="1">
                <a:latin typeface="Inter"/>
              </a:rPr>
              <a:t>comprar</a:t>
            </a:r>
            <a:r>
              <a:rPr lang="en-US" dirty="0">
                <a:latin typeface="Inter"/>
              </a:rPr>
              <a:t> un </a:t>
            </a:r>
            <a:r>
              <a:rPr lang="en-US" dirty="0" err="1">
                <a:latin typeface="Inter"/>
              </a:rPr>
              <a:t>terreno</a:t>
            </a:r>
            <a:r>
              <a:rPr lang="en-US" dirty="0">
                <a:latin typeface="Inter"/>
              </a:rPr>
              <a:t> es </a:t>
            </a:r>
            <a:r>
              <a:rPr lang="en-US" dirty="0" err="1">
                <a:latin typeface="Inter"/>
              </a:rPr>
              <a:t>necesario</a:t>
            </a:r>
            <a:r>
              <a:rPr lang="en-US" dirty="0">
                <a:latin typeface="Inter"/>
              </a:rPr>
              <a:t> pasar por abogados, </a:t>
            </a:r>
            <a:r>
              <a:rPr lang="en-US" dirty="0" err="1">
                <a:latin typeface="Inter"/>
              </a:rPr>
              <a:t>notarios</a:t>
            </a:r>
            <a:r>
              <a:rPr lang="en-US" dirty="0">
                <a:latin typeface="Inter"/>
              </a:rPr>
              <a:t> o </a:t>
            </a:r>
            <a:r>
              <a:rPr lang="en-US" dirty="0" err="1">
                <a:latin typeface="Inter"/>
              </a:rPr>
              <a:t>agencias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inmobiliarias</a:t>
            </a:r>
            <a:r>
              <a:rPr lang="en-US" dirty="0">
                <a:latin typeface="Inter"/>
              </a:rPr>
              <a:t>, </a:t>
            </a:r>
            <a:r>
              <a:rPr lang="en-US" dirty="0" err="1">
                <a:latin typeface="Inter"/>
              </a:rPr>
              <a:t>pagando</a:t>
            </a:r>
            <a:r>
              <a:rPr lang="en-US" dirty="0">
                <a:latin typeface="Inter"/>
              </a:rPr>
              <a:t> a </a:t>
            </a:r>
            <a:r>
              <a:rPr lang="en-US" dirty="0" err="1">
                <a:latin typeface="Inter"/>
              </a:rPr>
              <a:t>cada</a:t>
            </a:r>
            <a:r>
              <a:rPr lang="en-US" dirty="0">
                <a:latin typeface="Inter"/>
              </a:rPr>
              <a:t> uno de </a:t>
            </a:r>
            <a:r>
              <a:rPr lang="en-US" dirty="0" err="1">
                <a:latin typeface="Inter"/>
              </a:rPr>
              <a:t>ellos</a:t>
            </a:r>
            <a:r>
              <a:rPr lang="en-US" dirty="0">
                <a:latin typeface="Inter"/>
              </a:rPr>
              <a:t> para </a:t>
            </a:r>
            <a:r>
              <a:rPr lang="en-US" dirty="0" err="1">
                <a:latin typeface="Inter"/>
              </a:rPr>
              <a:t>lograr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obtener</a:t>
            </a:r>
            <a:r>
              <a:rPr lang="en-US" dirty="0">
                <a:latin typeface="Inter"/>
              </a:rPr>
              <a:t> el </a:t>
            </a:r>
            <a:r>
              <a:rPr lang="en-US" dirty="0" err="1">
                <a:latin typeface="Inter"/>
              </a:rPr>
              <a:t>documento</a:t>
            </a:r>
            <a:r>
              <a:rPr lang="en-US" dirty="0">
                <a:latin typeface="Inter"/>
              </a:rPr>
              <a:t> que que </a:t>
            </a:r>
            <a:r>
              <a:rPr lang="en-US" dirty="0" err="1">
                <a:latin typeface="Inter"/>
              </a:rPr>
              <a:t>te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convierte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en</a:t>
            </a:r>
            <a:r>
              <a:rPr lang="en-US" dirty="0">
                <a:latin typeface="Inter"/>
              </a:rPr>
              <a:t> el </a:t>
            </a:r>
            <a:r>
              <a:rPr lang="en-US" dirty="0" err="1">
                <a:latin typeface="Inter"/>
              </a:rPr>
              <a:t>dueño</a:t>
            </a:r>
            <a:r>
              <a:rPr lang="en-US" dirty="0">
                <a:latin typeface="Inter"/>
              </a:rPr>
              <a:t> legal de </a:t>
            </a:r>
            <a:r>
              <a:rPr lang="en-US" dirty="0" err="1">
                <a:latin typeface="Inter"/>
              </a:rPr>
              <a:t>dicho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terreno</a:t>
            </a:r>
            <a:r>
              <a:rPr lang="en-US" dirty="0">
                <a:latin typeface="Inter"/>
              </a:rPr>
              <a:t>.</a:t>
            </a:r>
          </a:p>
          <a:p>
            <a:r>
              <a:rPr lang="en-US" dirty="0">
                <a:latin typeface="Inter"/>
              </a:rPr>
              <a:t>Con </a:t>
            </a:r>
            <a:r>
              <a:rPr lang="en-US" i="1" dirty="0">
                <a:latin typeface="Inter"/>
              </a:rPr>
              <a:t>Smart Contracts</a:t>
            </a:r>
            <a:r>
              <a:rPr lang="en-US" dirty="0">
                <a:latin typeface="Inter"/>
              </a:rPr>
              <a:t>, </a:t>
            </a:r>
            <a:r>
              <a:rPr lang="en-US" dirty="0" err="1">
                <a:latin typeface="Inter"/>
              </a:rPr>
              <a:t>coloco</a:t>
            </a:r>
            <a:r>
              <a:rPr lang="en-US" dirty="0">
                <a:latin typeface="Inter"/>
              </a:rPr>
              <a:t> el </a:t>
            </a:r>
            <a:r>
              <a:rPr lang="en-US" dirty="0" err="1">
                <a:latin typeface="Inter"/>
              </a:rPr>
              <a:t>monto</a:t>
            </a:r>
            <a:r>
              <a:rPr lang="en-US" dirty="0">
                <a:latin typeface="Inter"/>
              </a:rPr>
              <a:t> de </a:t>
            </a:r>
            <a:r>
              <a:rPr lang="en-US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Bitcoin</a:t>
            </a:r>
            <a:r>
              <a:rPr lang="en-US" dirty="0">
                <a:latin typeface="Inter"/>
              </a:rPr>
              <a:t> </a:t>
            </a:r>
            <a:r>
              <a:rPr lang="en-US" dirty="0" err="1">
                <a:latin typeface="Inter"/>
              </a:rPr>
              <a:t>en</a:t>
            </a:r>
            <a:r>
              <a:rPr lang="en-US" dirty="0">
                <a:latin typeface="Inter"/>
              </a:rPr>
              <a:t> la </a:t>
            </a:r>
            <a:r>
              <a:rPr lang="en-US" dirty="0" err="1">
                <a:latin typeface="Inter"/>
              </a:rPr>
              <a:t>máquina</a:t>
            </a:r>
            <a:r>
              <a:rPr lang="en-US" dirty="0">
                <a:latin typeface="Inter"/>
              </a:rPr>
              <a:t> de </a:t>
            </a:r>
            <a:r>
              <a:rPr lang="en-US" dirty="0" err="1">
                <a:latin typeface="Inter"/>
              </a:rPr>
              <a:t>ventas</a:t>
            </a:r>
            <a:r>
              <a:rPr lang="en-US" dirty="0">
                <a:latin typeface="Inter"/>
              </a:rPr>
              <a:t> (</a:t>
            </a:r>
            <a:r>
              <a:rPr lang="en-US" dirty="0" err="1">
                <a:latin typeface="Inter"/>
              </a:rPr>
              <a:t>en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este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caso</a:t>
            </a:r>
            <a:r>
              <a:rPr lang="en-US" dirty="0">
                <a:latin typeface="Inter"/>
              </a:rPr>
              <a:t> blockchain) y </a:t>
            </a:r>
            <a:r>
              <a:rPr lang="en-US" dirty="0" err="1">
                <a:latin typeface="Inter"/>
              </a:rPr>
              <a:t>recibo</a:t>
            </a:r>
            <a:r>
              <a:rPr lang="en-US" dirty="0">
                <a:latin typeface="Inter"/>
              </a:rPr>
              <a:t> el </a:t>
            </a:r>
            <a:r>
              <a:rPr lang="en-US" dirty="0" err="1">
                <a:latin typeface="Inter"/>
              </a:rPr>
              <a:t>respectivo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documento</a:t>
            </a:r>
            <a:r>
              <a:rPr lang="en-US" dirty="0">
                <a:latin typeface="Inter"/>
              </a:rPr>
              <a:t> que me </a:t>
            </a:r>
            <a:r>
              <a:rPr lang="en-US" dirty="0" err="1">
                <a:latin typeface="Inter"/>
              </a:rPr>
              <a:t>vuelve</a:t>
            </a:r>
            <a:r>
              <a:rPr lang="en-US" dirty="0">
                <a:latin typeface="Inter"/>
              </a:rPr>
              <a:t> </a:t>
            </a:r>
            <a:r>
              <a:rPr lang="en-US" b="1" dirty="0" err="1">
                <a:latin typeface="Inter"/>
              </a:rPr>
              <a:t>propietario</a:t>
            </a:r>
            <a:r>
              <a:rPr lang="en-US" b="1" dirty="0">
                <a:latin typeface="Inter"/>
              </a:rPr>
              <a:t> </a:t>
            </a:r>
            <a:r>
              <a:rPr lang="en-US" dirty="0">
                <a:latin typeface="Inter"/>
              </a:rPr>
              <a:t>de un </a:t>
            </a:r>
            <a:r>
              <a:rPr lang="en-US" dirty="0" err="1">
                <a:latin typeface="Inter"/>
              </a:rPr>
              <a:t>terreno</a:t>
            </a:r>
            <a:r>
              <a:rPr lang="en-US" dirty="0">
                <a:latin typeface="Inter"/>
              </a:rPr>
              <a:t> o </a:t>
            </a:r>
            <a:r>
              <a:rPr lang="en-US" dirty="0" err="1">
                <a:latin typeface="Inter"/>
              </a:rPr>
              <a:t>cualquier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otro</a:t>
            </a:r>
            <a:r>
              <a:rPr lang="en-US" dirty="0">
                <a:latin typeface="Inter"/>
              </a:rPr>
              <a:t> </a:t>
            </a:r>
            <a:r>
              <a:rPr lang="en-US" dirty="0" err="1">
                <a:latin typeface="Inter"/>
              </a:rPr>
              <a:t>tipo</a:t>
            </a:r>
            <a:r>
              <a:rPr lang="en-US" dirty="0">
                <a:latin typeface="Inter"/>
              </a:rPr>
              <a:t> de </a:t>
            </a:r>
            <a:r>
              <a:rPr lang="en-US" dirty="0" err="1">
                <a:latin typeface="Inter"/>
              </a:rPr>
              <a:t>propiedad</a:t>
            </a:r>
            <a:r>
              <a:rPr lang="en-US" dirty="0">
                <a:latin typeface="Inter"/>
              </a:rPr>
              <a:t>.</a:t>
            </a:r>
            <a:endParaRPr lang="en-US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60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7CBF-EAE9-8949-85F9-FDD8C29A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Ejemplo</a:t>
            </a:r>
          </a:p>
        </p:txBody>
      </p:sp>
      <p:pic>
        <p:nvPicPr>
          <p:cNvPr id="3074" name="Picture 2" descr="Smart Contract - ejemplo">
            <a:extLst>
              <a:ext uri="{FF2B5EF4-FFF2-40B4-BE49-F238E27FC236}">
                <a16:creationId xmlns:a16="http://schemas.microsoft.com/office/drawing/2014/main" id="{143F2187-C8F6-5645-A3A4-0030D691F4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549" y="1825625"/>
            <a:ext cx="97929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D94B-9498-6245-81B8-6C330683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Ventajas</a:t>
            </a:r>
            <a:r>
              <a:rPr lang="en-US" b="1" dirty="0"/>
              <a:t> de Los Smart Contracts</a:t>
            </a:r>
            <a:br>
              <a:rPr lang="en-US" b="1" dirty="0"/>
            </a:br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3B017-F946-EA45-9D16-64EB690A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 </a:t>
            </a:r>
            <a:r>
              <a:rPr lang="en-US" i="1" dirty="0"/>
              <a:t>Smart Contracts </a:t>
            </a:r>
            <a:r>
              <a:rPr lang="en-US" dirty="0" err="1"/>
              <a:t>siendo</a:t>
            </a:r>
            <a:r>
              <a:rPr lang="en-US" dirty="0"/>
              <a:t> </a:t>
            </a:r>
            <a:r>
              <a:rPr lang="en-US" dirty="0" err="1"/>
              <a:t>ejecutados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blockchain </a:t>
            </a:r>
            <a:r>
              <a:rPr lang="en-US" b="1" dirty="0"/>
              <a:t>se </a:t>
            </a:r>
            <a:r>
              <a:rPr lang="en-US" b="1" dirty="0" err="1"/>
              <a:t>elimina</a:t>
            </a:r>
            <a:r>
              <a:rPr lang="en-US" b="1" dirty="0"/>
              <a:t> la </a:t>
            </a:r>
            <a:r>
              <a:rPr lang="en-US" b="1" dirty="0" err="1"/>
              <a:t>necesidad</a:t>
            </a:r>
            <a:r>
              <a:rPr lang="en-US" b="1" dirty="0"/>
              <a:t> de </a:t>
            </a:r>
            <a:r>
              <a:rPr lang="en-US" b="1" dirty="0" err="1"/>
              <a:t>intermediarios</a:t>
            </a:r>
            <a:r>
              <a:rPr lang="en-US" b="1" dirty="0"/>
              <a:t> </a:t>
            </a:r>
            <a:r>
              <a:rPr lang="en-US" b="1" dirty="0" err="1"/>
              <a:t>terceros</a:t>
            </a:r>
            <a:r>
              <a:rPr lang="en-US" b="1" dirty="0"/>
              <a:t> para </a:t>
            </a:r>
            <a:r>
              <a:rPr lang="en-US" b="1" dirty="0" err="1"/>
              <a:t>supervisar</a:t>
            </a:r>
            <a:r>
              <a:rPr lang="en-US" b="1" dirty="0"/>
              <a:t> y </a:t>
            </a:r>
            <a:r>
              <a:rPr lang="en-US" b="1" dirty="0" err="1"/>
              <a:t>tratar</a:t>
            </a:r>
            <a:r>
              <a:rPr lang="en-US" b="1" dirty="0"/>
              <a:t> de </a:t>
            </a:r>
            <a:r>
              <a:rPr lang="en-US" b="1" dirty="0" err="1"/>
              <a:t>transacciones</a:t>
            </a:r>
            <a:r>
              <a:rPr lang="en-US" b="1" dirty="0"/>
              <a:t>,</a:t>
            </a:r>
            <a:r>
              <a:rPr lang="en-US" dirty="0"/>
              <a:t> que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reduce </a:t>
            </a:r>
            <a:r>
              <a:rPr lang="en-US" dirty="0" err="1"/>
              <a:t>fuertemente</a:t>
            </a:r>
            <a:r>
              <a:rPr lang="en-US" dirty="0"/>
              <a:t> los </a:t>
            </a:r>
            <a:r>
              <a:rPr lang="en-US" dirty="0" err="1"/>
              <a:t>costos</a:t>
            </a:r>
            <a:r>
              <a:rPr lang="en-US" dirty="0"/>
              <a:t> y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espera</a:t>
            </a:r>
            <a:r>
              <a:rPr lang="en-US" dirty="0"/>
              <a:t>.</a:t>
            </a:r>
          </a:p>
          <a:p>
            <a:r>
              <a:rPr lang="en-US" dirty="0"/>
              <a:t>La </a:t>
            </a:r>
            <a:r>
              <a:rPr lang="en-US" b="1" dirty="0" err="1"/>
              <a:t>autonomía</a:t>
            </a:r>
            <a:r>
              <a:rPr lang="en-US" dirty="0"/>
              <a:t>, </a:t>
            </a:r>
            <a:r>
              <a:rPr lang="en-US" b="1" dirty="0" err="1"/>
              <a:t>descentralización</a:t>
            </a:r>
            <a:r>
              <a:rPr lang="en-US" dirty="0"/>
              <a:t> y </a:t>
            </a:r>
            <a:r>
              <a:rPr lang="en-US" b="1" dirty="0" err="1"/>
              <a:t>autosuficiencia</a:t>
            </a:r>
            <a:r>
              <a:rPr lang="en-US" b="1" dirty="0"/>
              <a:t> </a:t>
            </a:r>
            <a:r>
              <a:rPr lang="en-US" dirty="0" err="1"/>
              <a:t>inherente</a:t>
            </a:r>
            <a:r>
              <a:rPr lang="en-US" dirty="0"/>
              <a:t> a los </a:t>
            </a:r>
            <a:r>
              <a:rPr lang="en-US" i="1" dirty="0"/>
              <a:t>Smart Contracts </a:t>
            </a:r>
            <a:r>
              <a:rPr lang="en-US" dirty="0" err="1"/>
              <a:t>abre</a:t>
            </a:r>
            <a:r>
              <a:rPr lang="en-US" dirty="0"/>
              <a:t> </a:t>
            </a:r>
            <a:r>
              <a:rPr lang="en-US" dirty="0" err="1"/>
              <a:t>puertas</a:t>
            </a:r>
            <a:r>
              <a:rPr lang="en-US" dirty="0"/>
              <a:t> a un nuevo </a:t>
            </a:r>
            <a:r>
              <a:rPr lang="en-US" dirty="0" err="1"/>
              <a:t>espectro</a:t>
            </a:r>
            <a:r>
              <a:rPr lang="en-US" dirty="0"/>
              <a:t> de </a:t>
            </a:r>
            <a:r>
              <a:rPr lang="en-US" dirty="0" err="1"/>
              <a:t>negocios</a:t>
            </a:r>
            <a:r>
              <a:rPr lang="en-US" dirty="0"/>
              <a:t>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innovadores</a:t>
            </a:r>
            <a:r>
              <a:rPr lang="en-US" dirty="0"/>
              <a:t> o que </a:t>
            </a:r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negocios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.</a:t>
            </a:r>
          </a:p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eso</a:t>
            </a:r>
            <a:r>
              <a:rPr lang="en-US" dirty="0"/>
              <a:t> es el </a:t>
            </a:r>
            <a:r>
              <a:rPr lang="en-US" dirty="0" err="1"/>
              <a:t>éxito</a:t>
            </a:r>
            <a:r>
              <a:rPr lang="en-US" dirty="0"/>
              <a:t> de </a:t>
            </a:r>
            <a:r>
              <a:rPr lang="en-US" b="1" dirty="0">
                <a:hlinkClick r:id="rId2"/>
              </a:rPr>
              <a:t>Ethereum</a:t>
            </a:r>
            <a:r>
              <a:rPr lang="en-US" dirty="0"/>
              <a:t>, una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cualquiera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criptomoneda</a:t>
            </a:r>
            <a:r>
              <a:rPr lang="en-US" dirty="0"/>
              <a:t> (ICO – </a:t>
            </a:r>
            <a:r>
              <a:rPr lang="en-US" i="1" dirty="0"/>
              <a:t>Initial Coin Offer</a:t>
            </a:r>
            <a:r>
              <a:rPr lang="en-US" dirty="0"/>
              <a:t>), que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los </a:t>
            </a:r>
            <a:r>
              <a:rPr lang="en-US" i="1" dirty="0"/>
              <a:t>Smart Contracts </a:t>
            </a:r>
            <a:r>
              <a:rPr lang="en-US" dirty="0" err="1"/>
              <a:t>en</a:t>
            </a:r>
            <a:r>
              <a:rPr lang="en-US" dirty="0"/>
              <a:t> la blockchain de Ethereum.</a:t>
            </a:r>
          </a:p>
          <a:p>
            <a:pPr marL="0" indent="0">
              <a:buNone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20465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B092-4D86-7340-B290-07FD699F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Maquina Dispensadora</a:t>
            </a:r>
          </a:p>
        </p:txBody>
      </p:sp>
      <p:pic>
        <p:nvPicPr>
          <p:cNvPr id="5122" name="Picture 2" descr="Perspectivas Jurídicas de los Smart Contracts | SG Buzz">
            <a:extLst>
              <a:ext uri="{FF2B5EF4-FFF2-40B4-BE49-F238E27FC236}">
                <a16:creationId xmlns:a16="http://schemas.microsoft.com/office/drawing/2014/main" id="{38CE363E-0488-564A-A3F4-695E486FE7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40" y="131014"/>
            <a:ext cx="4916059" cy="65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38A522-5E28-054F-989F-0CEC29A29038}"/>
              </a:ext>
            </a:extLst>
          </p:cNvPr>
          <p:cNvSpPr/>
          <p:nvPr/>
        </p:nvSpPr>
        <p:spPr>
          <a:xfrm>
            <a:off x="204984" y="183086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Raleway" panose="020F0502020204030204" pitchFamily="34" charset="0"/>
              </a:rPr>
              <a:t>Quizás</a:t>
            </a:r>
            <a:r>
              <a:rPr lang="en-US" dirty="0">
                <a:latin typeface="Raleway" panose="020F0502020204030204" pitchFamily="34" charset="0"/>
              </a:rPr>
              <a:t> el </a:t>
            </a:r>
            <a:r>
              <a:rPr lang="en-US" dirty="0" err="1">
                <a:latin typeface="Raleway" panose="020F0502020204030204" pitchFamily="34" charset="0"/>
              </a:rPr>
              <a:t>ejemplo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más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asequible</a:t>
            </a:r>
            <a:r>
              <a:rPr lang="en-US" dirty="0">
                <a:latin typeface="Raleway" panose="020F0502020204030204" pitchFamily="34" charset="0"/>
              </a:rPr>
              <a:t> de un Smart Contract es la </a:t>
            </a:r>
            <a:r>
              <a:rPr lang="en-US" dirty="0" err="1">
                <a:latin typeface="Raleway" panose="020F0502020204030204" pitchFamily="34" charset="0"/>
              </a:rPr>
              <a:t>compra</a:t>
            </a:r>
            <a:r>
              <a:rPr lang="en-US" dirty="0">
                <a:latin typeface="Raleway" panose="020F0502020204030204" pitchFamily="34" charset="0"/>
              </a:rPr>
              <a:t> de </a:t>
            </a:r>
            <a:r>
              <a:rPr lang="en-US" dirty="0" err="1">
                <a:latin typeface="Raleway" panose="020F0502020204030204" pitchFamily="34" charset="0"/>
              </a:rPr>
              <a:t>artículos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en</a:t>
            </a:r>
            <a:r>
              <a:rPr lang="en-US" dirty="0">
                <a:latin typeface="Raleway" panose="020F0502020204030204" pitchFamily="34" charset="0"/>
              </a:rPr>
              <a:t> una </a:t>
            </a:r>
            <a:r>
              <a:rPr lang="en-US" dirty="0" err="1">
                <a:latin typeface="Raleway" panose="020F0502020204030204" pitchFamily="34" charset="0"/>
              </a:rPr>
              <a:t>máquina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expendedora</a:t>
            </a:r>
            <a:r>
              <a:rPr lang="en-US" dirty="0">
                <a:latin typeface="Raleway" panose="020F0502020204030204" pitchFamily="34" charset="0"/>
              </a:rPr>
              <a:t>. Si la </a:t>
            </a:r>
            <a:r>
              <a:rPr lang="en-US" dirty="0" err="1">
                <a:latin typeface="Raleway" panose="020F0502020204030204" pitchFamily="34" charset="0"/>
              </a:rPr>
              <a:t>máquina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expendedora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está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funcionando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correctamente</a:t>
            </a:r>
            <a:r>
              <a:rPr lang="en-US" dirty="0">
                <a:latin typeface="Raleway" panose="020F0502020204030204" pitchFamily="34" charset="0"/>
              </a:rPr>
              <a:t> y el dinero se </a:t>
            </a:r>
            <a:r>
              <a:rPr lang="en-US" dirty="0" err="1">
                <a:latin typeface="Raleway" panose="020F0502020204030204" pitchFamily="34" charset="0"/>
              </a:rPr>
              <a:t>inserta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en</a:t>
            </a:r>
            <a:r>
              <a:rPr lang="en-US" dirty="0">
                <a:latin typeface="Raleway" panose="020F0502020204030204" pitchFamily="34" charset="0"/>
              </a:rPr>
              <a:t> la </a:t>
            </a:r>
            <a:r>
              <a:rPr lang="en-US" dirty="0" err="1">
                <a:latin typeface="Raleway" panose="020F0502020204030204" pitchFamily="34" charset="0"/>
              </a:rPr>
              <a:t>máquina</a:t>
            </a:r>
            <a:r>
              <a:rPr lang="en-US" dirty="0">
                <a:latin typeface="Raleway" panose="020F0502020204030204" pitchFamily="34" charset="0"/>
              </a:rPr>
              <a:t>, </a:t>
            </a:r>
            <a:r>
              <a:rPr lang="en-US" dirty="0" err="1">
                <a:latin typeface="Raleway" panose="020F0502020204030204" pitchFamily="34" charset="0"/>
              </a:rPr>
              <a:t>entonces</a:t>
            </a:r>
            <a:r>
              <a:rPr lang="en-US" dirty="0">
                <a:latin typeface="Raleway" panose="020F0502020204030204" pitchFamily="34" charset="0"/>
              </a:rPr>
              <a:t> un </a:t>
            </a:r>
            <a:r>
              <a:rPr lang="en-US" dirty="0" err="1">
                <a:latin typeface="Raleway" panose="020F0502020204030204" pitchFamily="34" charset="0"/>
              </a:rPr>
              <a:t>contrato</a:t>
            </a:r>
            <a:r>
              <a:rPr lang="en-US" dirty="0">
                <a:latin typeface="Raleway" panose="020F0502020204030204" pitchFamily="34" charset="0"/>
              </a:rPr>
              <a:t> de </a:t>
            </a:r>
            <a:r>
              <a:rPr lang="en-US" dirty="0" err="1">
                <a:latin typeface="Raleway" panose="020F0502020204030204" pitchFamily="34" charset="0"/>
              </a:rPr>
              <a:t>compraventa</a:t>
            </a:r>
            <a:r>
              <a:rPr lang="en-US" dirty="0">
                <a:latin typeface="Raleway" panose="020F0502020204030204" pitchFamily="34" charset="0"/>
              </a:rPr>
              <a:t> se </a:t>
            </a:r>
            <a:r>
              <a:rPr lang="en-US" dirty="0" err="1">
                <a:latin typeface="Raleway" panose="020F0502020204030204" pitchFamily="34" charset="0"/>
              </a:rPr>
              <a:t>ejecutará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automáticamente</a:t>
            </a:r>
            <a:r>
              <a:rPr lang="en-US" dirty="0">
                <a:latin typeface="Raleway" panose="020F0502020204030204" pitchFamily="34" charset="0"/>
              </a:rPr>
              <a:t> y el </a:t>
            </a:r>
            <a:r>
              <a:rPr lang="en-US" dirty="0" err="1">
                <a:latin typeface="Raleway" panose="020F0502020204030204" pitchFamily="34" charset="0"/>
              </a:rPr>
              <a:t>producto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será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puesto</a:t>
            </a:r>
            <a:r>
              <a:rPr lang="en-US" dirty="0">
                <a:latin typeface="Raleway" panose="020F0502020204030204" pitchFamily="34" charset="0"/>
              </a:rPr>
              <a:t> a </a:t>
            </a:r>
            <a:r>
              <a:rPr lang="en-US" dirty="0" err="1">
                <a:latin typeface="Raleway" panose="020F0502020204030204" pitchFamily="34" charset="0"/>
              </a:rPr>
              <a:t>disposición</a:t>
            </a:r>
            <a:r>
              <a:rPr lang="en-US" dirty="0">
                <a:latin typeface="Raleway" panose="020F0502020204030204" pitchFamily="34" charset="0"/>
              </a:rPr>
              <a:t> del comprador </a:t>
            </a:r>
            <a:r>
              <a:rPr lang="en-US" dirty="0" err="1">
                <a:latin typeface="Raleway" panose="020F0502020204030204" pitchFamily="34" charset="0"/>
              </a:rPr>
              <a:t>en</a:t>
            </a:r>
            <a:r>
              <a:rPr lang="en-US" dirty="0">
                <a:latin typeface="Raleway" panose="020F0502020204030204" pitchFamily="34" charset="0"/>
              </a:rPr>
              <a:t> la </a:t>
            </a:r>
            <a:r>
              <a:rPr lang="en-US" dirty="0" err="1">
                <a:latin typeface="Raleway" panose="020F0502020204030204" pitchFamily="34" charset="0"/>
              </a:rPr>
              <a:t>rendija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respectiva</a:t>
            </a:r>
            <a:r>
              <a:rPr lang="en-US" dirty="0">
                <a:latin typeface="Raleway" panose="020F0502020204030204" pitchFamily="34" charset="0"/>
              </a:rPr>
              <a:t>.</a:t>
            </a:r>
          </a:p>
          <a:p>
            <a:r>
              <a:rPr lang="en-US" dirty="0">
                <a:latin typeface="Raleway" panose="020F0502020204030204" pitchFamily="34" charset="0"/>
              </a:rPr>
              <a:t>Estamos </a:t>
            </a:r>
            <a:r>
              <a:rPr lang="en-US" dirty="0" err="1">
                <a:latin typeface="Raleway" panose="020F0502020204030204" pitchFamily="34" charset="0"/>
              </a:rPr>
              <a:t>seguros</a:t>
            </a:r>
            <a:r>
              <a:rPr lang="en-US" dirty="0">
                <a:latin typeface="Raleway" panose="020F0502020204030204" pitchFamily="34" charset="0"/>
              </a:rPr>
              <a:t> que no </a:t>
            </a:r>
            <a:r>
              <a:rPr lang="en-US" dirty="0" err="1">
                <a:latin typeface="Raleway" panose="020F0502020204030204" pitchFamily="34" charset="0"/>
              </a:rPr>
              <a:t>esperabas</a:t>
            </a:r>
            <a:r>
              <a:rPr lang="en-US" dirty="0">
                <a:latin typeface="Raleway" panose="020F0502020204030204" pitchFamily="34" charset="0"/>
              </a:rPr>
              <a:t> una </a:t>
            </a:r>
            <a:r>
              <a:rPr lang="en-US" dirty="0" err="1">
                <a:latin typeface="Raleway" panose="020F0502020204030204" pitchFamily="34" charset="0"/>
              </a:rPr>
              <a:t>explicación</a:t>
            </a:r>
            <a:r>
              <a:rPr lang="en-US" dirty="0">
                <a:latin typeface="Raleway" panose="020F0502020204030204" pitchFamily="34" charset="0"/>
              </a:rPr>
              <a:t> tan simple de la </a:t>
            </a:r>
            <a:r>
              <a:rPr lang="en-US" dirty="0" err="1">
                <a:latin typeface="Raleway" panose="020F0502020204030204" pitchFamily="34" charset="0"/>
              </a:rPr>
              <a:t>revolución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tecnológica</a:t>
            </a:r>
            <a:r>
              <a:rPr lang="en-US" dirty="0">
                <a:latin typeface="Raleway" panose="020F0502020204030204" pitchFamily="34" charset="0"/>
              </a:rPr>
              <a:t> que </a:t>
            </a:r>
            <a:r>
              <a:rPr lang="en-US" dirty="0" err="1">
                <a:latin typeface="Raleway" panose="020F0502020204030204" pitchFamily="34" charset="0"/>
              </a:rPr>
              <a:t>pretenden</a:t>
            </a:r>
            <a:r>
              <a:rPr lang="en-US" dirty="0">
                <a:latin typeface="Raleway" panose="020F0502020204030204" pitchFamily="34" charset="0"/>
              </a:rPr>
              <a:t> ser los Smart Contracts; sin embargo, </a:t>
            </a:r>
            <a:r>
              <a:rPr lang="en-US" dirty="0" err="1">
                <a:latin typeface="Raleway" panose="020F0502020204030204" pitchFamily="34" charset="0"/>
              </a:rPr>
              <a:t>así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parecería</a:t>
            </a:r>
            <a:r>
              <a:rPr lang="en-US" dirty="0">
                <a:latin typeface="Raleway" panose="020F0502020204030204" pitchFamily="34" charset="0"/>
              </a:rPr>
              <a:t> ser. </a:t>
            </a:r>
            <a:r>
              <a:rPr lang="en-US" dirty="0" err="1">
                <a:latin typeface="Raleway" panose="020F0502020204030204" pitchFamily="34" charset="0"/>
              </a:rPr>
              <a:t>Ahora</a:t>
            </a:r>
            <a:r>
              <a:rPr lang="en-US" dirty="0">
                <a:latin typeface="Raleway" panose="020F0502020204030204" pitchFamily="34" charset="0"/>
              </a:rPr>
              <a:t> bien, </a:t>
            </a:r>
            <a:r>
              <a:rPr lang="en-US" dirty="0" err="1">
                <a:latin typeface="Raleway" panose="020F0502020204030204" pitchFamily="34" charset="0"/>
              </a:rPr>
              <a:t>esta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visión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reduccionista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en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cuando</a:t>
            </a:r>
            <a:r>
              <a:rPr lang="en-US" dirty="0">
                <a:latin typeface="Raleway" panose="020F0502020204030204" pitchFamily="34" charset="0"/>
              </a:rPr>
              <a:t> a </a:t>
            </a:r>
            <a:r>
              <a:rPr lang="en-US" dirty="0" err="1">
                <a:latin typeface="Raleway" panose="020F0502020204030204" pitchFamily="34" charset="0"/>
              </a:rPr>
              <a:t>definición</a:t>
            </a:r>
            <a:r>
              <a:rPr lang="en-US" dirty="0">
                <a:latin typeface="Raleway" panose="020F0502020204030204" pitchFamily="34" charset="0"/>
              </a:rPr>
              <a:t> se </a:t>
            </a:r>
            <a:r>
              <a:rPr lang="en-US" dirty="0" err="1">
                <a:latin typeface="Raleway" panose="020F0502020204030204" pitchFamily="34" charset="0"/>
              </a:rPr>
              <a:t>refiere</a:t>
            </a:r>
            <a:r>
              <a:rPr lang="en-US" dirty="0">
                <a:latin typeface="Raleway" panose="020F0502020204030204" pitchFamily="34" charset="0"/>
              </a:rPr>
              <a:t> no es </a:t>
            </a:r>
            <a:r>
              <a:rPr lang="en-US" dirty="0" err="1">
                <a:latin typeface="Raleway" panose="020F0502020204030204" pitchFamily="34" charset="0"/>
              </a:rPr>
              <a:t>correspondida</a:t>
            </a:r>
            <a:r>
              <a:rPr lang="en-US" dirty="0">
                <a:latin typeface="Raleway" panose="020F0502020204030204" pitchFamily="34" charset="0"/>
              </a:rPr>
              <a:t> por la </a:t>
            </a:r>
            <a:r>
              <a:rPr lang="en-US" dirty="0" err="1">
                <a:latin typeface="Raleway" panose="020F0502020204030204" pitchFamily="34" charset="0"/>
              </a:rPr>
              <a:t>visión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revolucionaria</a:t>
            </a:r>
            <a:r>
              <a:rPr lang="en-US" dirty="0">
                <a:latin typeface="Raleway" panose="020F0502020204030204" pitchFamily="34" charset="0"/>
              </a:rPr>
              <a:t> que </a:t>
            </a:r>
            <a:r>
              <a:rPr lang="en-US" dirty="0" err="1">
                <a:latin typeface="Raleway" panose="020F0502020204030204" pitchFamily="34" charset="0"/>
              </a:rPr>
              <a:t>importa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su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operatividad</a:t>
            </a:r>
            <a:r>
              <a:rPr lang="en-US" dirty="0">
                <a:latin typeface="Raleway" panose="020F0502020204030204" pitchFamily="34" charset="0"/>
              </a:rPr>
              <a:t> </a:t>
            </a:r>
            <a:r>
              <a:rPr lang="en-US" dirty="0" err="1">
                <a:latin typeface="Raleway" panose="020F0502020204030204" pitchFamily="34" charset="0"/>
              </a:rPr>
              <a:t>técnica</a:t>
            </a:r>
            <a:r>
              <a:rPr lang="en-US" dirty="0">
                <a:latin typeface="Raleway" panose="020F0502020204030204" pitchFamily="34" charset="0"/>
              </a:rPr>
              <a:t>, </a:t>
            </a:r>
            <a:r>
              <a:rPr lang="en-US" dirty="0" err="1">
                <a:latin typeface="Raleway" panose="020F0502020204030204" pitchFamily="34" charset="0"/>
              </a:rPr>
              <a:t>tecnológica</a:t>
            </a:r>
            <a:r>
              <a:rPr lang="en-US" dirty="0">
                <a:latin typeface="Raleway" panose="020F0502020204030204" pitchFamily="34" charset="0"/>
              </a:rPr>
              <a:t>, </a:t>
            </a:r>
            <a:r>
              <a:rPr lang="en-US" dirty="0" err="1">
                <a:latin typeface="Raleway" panose="020F0502020204030204" pitchFamily="34" charset="0"/>
              </a:rPr>
              <a:t>sociológica</a:t>
            </a:r>
            <a:r>
              <a:rPr lang="en-US" dirty="0">
                <a:latin typeface="Raleway" panose="020F0502020204030204" pitchFamily="34" charset="0"/>
              </a:rPr>
              <a:t> y </a:t>
            </a:r>
            <a:r>
              <a:rPr lang="en-US" dirty="0" err="1">
                <a:latin typeface="Raleway" panose="020F0502020204030204" pitchFamily="34" charset="0"/>
              </a:rPr>
              <a:t>económica</a:t>
            </a:r>
            <a:r>
              <a:rPr lang="en-US" dirty="0">
                <a:latin typeface="Raleway" panose="020F0502020204030204" pitchFamily="34" charset="0"/>
              </a:rPr>
              <a:t>.</a:t>
            </a:r>
            <a:endParaRPr lang="en-US" b="0" i="0" dirty="0">
              <a:effectLst/>
              <a:latin typeface="Raleway" panose="020F0502020204030204" pitchFamily="34" charset="0"/>
            </a:endParaRPr>
          </a:p>
        </p:txBody>
      </p:sp>
      <p:pic>
        <p:nvPicPr>
          <p:cNvPr id="8194" name="Picture 2" descr="Máquinas Expendedoras de Dulces en Mexico. El Mejor Precio">
            <a:extLst>
              <a:ext uri="{FF2B5EF4-FFF2-40B4-BE49-F238E27FC236}">
                <a16:creationId xmlns:a16="http://schemas.microsoft.com/office/drawing/2014/main" id="{96EE7F43-BB7B-804D-A64D-695CDA55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014" y="1465664"/>
            <a:ext cx="1137255" cy="11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33C5-06C8-1A4C-996F-58318BB9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comparativo</a:t>
            </a:r>
          </a:p>
        </p:txBody>
      </p:sp>
      <p:pic>
        <p:nvPicPr>
          <p:cNvPr id="6146" name="Picture 2" descr="Decoding Ethereum smart contract data | by Yifei Huang | Towards Data  Science">
            <a:extLst>
              <a:ext uri="{FF2B5EF4-FFF2-40B4-BE49-F238E27FC236}">
                <a16:creationId xmlns:a16="http://schemas.microsoft.com/office/drawing/2014/main" id="{AACC2317-2D02-1545-948D-109942B42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787" y="1825625"/>
            <a:ext cx="64464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3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BFEB-D4F8-6F43-A2B3-0C96E6F7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Gracias por su tiempo….</a:t>
            </a:r>
          </a:p>
        </p:txBody>
      </p:sp>
      <p:pic>
        <p:nvPicPr>
          <p:cNvPr id="1026" name="Picture 2" descr="Opinión de clientes">
            <a:extLst>
              <a:ext uri="{FF2B5EF4-FFF2-40B4-BE49-F238E27FC236}">
                <a16:creationId xmlns:a16="http://schemas.microsoft.com/office/drawing/2014/main" id="{97455154-A806-7C48-9421-1D9AF7C85A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978944"/>
            <a:ext cx="93853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5C2B-7A7D-FC4E-98B0-F45291CE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291"/>
            <a:ext cx="10515600" cy="1325563"/>
          </a:xfrm>
        </p:spPr>
        <p:txBody>
          <a:bodyPr/>
          <a:lstStyle/>
          <a:p>
            <a:r>
              <a:rPr lang="en-CO" dirty="0"/>
              <a:t>Red Descentralizada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63E439-783F-704C-8720-15A487020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757" y="1583400"/>
            <a:ext cx="459152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2DB9D-892C-3044-88CD-2AA5239C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41" y="1583400"/>
            <a:ext cx="4709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454D-AB86-3D44-98C1-9FF5C2E7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O" dirty="0"/>
              <a:t>roblema de coordinación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CCC41-175F-8B4C-B0B3-BC2A740A0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2" t="20125" r="17129" b="12963"/>
          <a:stretch/>
        </p:blipFill>
        <p:spPr>
          <a:xfrm>
            <a:off x="2852202" y="3303802"/>
            <a:ext cx="817510" cy="8175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C068A-428F-F143-85AC-8EB7C92EF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1" t="19356" r="17812"/>
          <a:stretch/>
        </p:blipFill>
        <p:spPr>
          <a:xfrm>
            <a:off x="4416572" y="1690688"/>
            <a:ext cx="1005235" cy="875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CA99EA-1DBA-7340-B5DA-D68490E0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15" y="4886823"/>
            <a:ext cx="1233074" cy="875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DD46C-E0C6-3C43-8C75-13E499A69E63}"/>
              </a:ext>
            </a:extLst>
          </p:cNvPr>
          <p:cNvCxnSpPr>
            <a:stCxn id="8" idx="5"/>
            <a:endCxn id="14" idx="1"/>
          </p:cNvCxnSpPr>
          <p:nvPr/>
        </p:nvCxnSpPr>
        <p:spPr>
          <a:xfrm>
            <a:off x="3549990" y="4001590"/>
            <a:ext cx="793705" cy="101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82255-85AE-6247-BF2F-6D7C8545B282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3260957" y="2128615"/>
            <a:ext cx="1155615" cy="117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oto de perfil de Willian Rodelo">
            <a:extLst>
              <a:ext uri="{FF2B5EF4-FFF2-40B4-BE49-F238E27FC236}">
                <a16:creationId xmlns:a16="http://schemas.microsoft.com/office/drawing/2014/main" id="{46DAE521-5587-4E46-9A04-DCB9DB76E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5" r="1" b="31317"/>
          <a:stretch/>
        </p:blipFill>
        <p:spPr bwMode="auto">
          <a:xfrm>
            <a:off x="7377424" y="4451994"/>
            <a:ext cx="1005235" cy="8696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7B790-6ADC-B942-B671-22FE08148373}"/>
              </a:ext>
            </a:extLst>
          </p:cNvPr>
          <p:cNvCxnSpPr>
            <a:cxnSpLocks/>
            <a:stCxn id="8" idx="6"/>
            <a:endCxn id="1026" idx="2"/>
          </p:cNvCxnSpPr>
          <p:nvPr/>
        </p:nvCxnSpPr>
        <p:spPr>
          <a:xfrm>
            <a:off x="3669712" y="3712557"/>
            <a:ext cx="3707712" cy="117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iego Fernando Echeverry londoño">
            <a:extLst>
              <a:ext uri="{FF2B5EF4-FFF2-40B4-BE49-F238E27FC236}">
                <a16:creationId xmlns:a16="http://schemas.microsoft.com/office/drawing/2014/main" id="{E514DBF9-DCBB-7A49-B197-CFC3A5151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15959" r="34576" b="31855"/>
          <a:stretch/>
        </p:blipFill>
        <p:spPr bwMode="auto">
          <a:xfrm>
            <a:off x="7250608" y="1775493"/>
            <a:ext cx="865954" cy="7627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1D1019-4F6B-2044-A7DA-E71177B422D8}"/>
              </a:ext>
            </a:extLst>
          </p:cNvPr>
          <p:cNvCxnSpPr>
            <a:cxnSpLocks/>
            <a:stCxn id="8" idx="7"/>
            <a:endCxn id="1028" idx="2"/>
          </p:cNvCxnSpPr>
          <p:nvPr/>
        </p:nvCxnSpPr>
        <p:spPr>
          <a:xfrm flipV="1">
            <a:off x="3549990" y="2156892"/>
            <a:ext cx="3700618" cy="1266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381026-1221-3745-8F21-28EEAC869669}"/>
              </a:ext>
            </a:extLst>
          </p:cNvPr>
          <p:cNvCxnSpPr>
            <a:cxnSpLocks/>
            <a:stCxn id="10" idx="6"/>
            <a:endCxn id="1028" idx="1"/>
          </p:cNvCxnSpPr>
          <p:nvPr/>
        </p:nvCxnSpPr>
        <p:spPr>
          <a:xfrm flipV="1">
            <a:off x="5421807" y="1887202"/>
            <a:ext cx="1955617" cy="24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51FA6F-CE88-3348-ABB6-8A439D0D2925}"/>
              </a:ext>
            </a:extLst>
          </p:cNvPr>
          <p:cNvCxnSpPr>
            <a:cxnSpLocks/>
            <a:stCxn id="14" idx="6"/>
            <a:endCxn id="1026" idx="4"/>
          </p:cNvCxnSpPr>
          <p:nvPr/>
        </p:nvCxnSpPr>
        <p:spPr>
          <a:xfrm flipV="1">
            <a:off x="5396189" y="5321651"/>
            <a:ext cx="2483853" cy="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8378A-5932-B54B-9CD4-633D80E349C6}"/>
              </a:ext>
            </a:extLst>
          </p:cNvPr>
          <p:cNvCxnSpPr>
            <a:cxnSpLocks/>
            <a:stCxn id="1026" idx="6"/>
            <a:endCxn id="1028" idx="4"/>
          </p:cNvCxnSpPr>
          <p:nvPr/>
        </p:nvCxnSpPr>
        <p:spPr>
          <a:xfrm flipH="1" flipV="1">
            <a:off x="7683585" y="2538291"/>
            <a:ext cx="699074" cy="234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16F3DE-9D52-0B40-98DB-429EA3031999}"/>
              </a:ext>
            </a:extLst>
          </p:cNvPr>
          <p:cNvCxnSpPr>
            <a:cxnSpLocks/>
            <a:stCxn id="1026" idx="1"/>
            <a:endCxn id="10" idx="4"/>
          </p:cNvCxnSpPr>
          <p:nvPr/>
        </p:nvCxnSpPr>
        <p:spPr>
          <a:xfrm flipH="1" flipV="1">
            <a:off x="4919190" y="2566541"/>
            <a:ext cx="2605447" cy="201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9FF8E2-337B-F54D-9E3B-C65671163534}"/>
              </a:ext>
            </a:extLst>
          </p:cNvPr>
          <p:cNvCxnSpPr>
            <a:cxnSpLocks/>
            <a:stCxn id="1028" idx="3"/>
            <a:endCxn id="14" idx="7"/>
          </p:cNvCxnSpPr>
          <p:nvPr/>
        </p:nvCxnSpPr>
        <p:spPr>
          <a:xfrm flipH="1">
            <a:off x="5215609" y="2426582"/>
            <a:ext cx="2161815" cy="258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62E29E-C95A-FB4D-B6B1-A75D82A31CB5}"/>
              </a:ext>
            </a:extLst>
          </p:cNvPr>
          <p:cNvCxnSpPr>
            <a:cxnSpLocks/>
            <a:stCxn id="1028" idx="3"/>
            <a:endCxn id="10" idx="5"/>
          </p:cNvCxnSpPr>
          <p:nvPr/>
        </p:nvCxnSpPr>
        <p:spPr>
          <a:xfrm flipH="1">
            <a:off x="5274594" y="2426582"/>
            <a:ext cx="2102830" cy="1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6" descr="Durante la cuarentena en Bogotá se puede ir a votar consulado embajada |  Bogota.gov.co">
            <a:extLst>
              <a:ext uri="{FF2B5EF4-FFF2-40B4-BE49-F238E27FC236}">
                <a16:creationId xmlns:a16="http://schemas.microsoft.com/office/drawing/2014/main" id="{C1271CCA-B236-2743-A875-90AA4696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" y="1690687"/>
            <a:ext cx="2091642" cy="11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BB458AA-7D9B-4942-A27F-D2969FEB26F2}"/>
              </a:ext>
            </a:extLst>
          </p:cNvPr>
          <p:cNvCxnSpPr>
            <a:cxnSpLocks/>
            <a:stCxn id="1028" idx="3"/>
            <a:endCxn id="1026" idx="0"/>
          </p:cNvCxnSpPr>
          <p:nvPr/>
        </p:nvCxnSpPr>
        <p:spPr>
          <a:xfrm>
            <a:off x="7377424" y="2426582"/>
            <a:ext cx="502618" cy="202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7675E6-F485-3040-A7DA-29B59A18199B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4563785" y="2438275"/>
            <a:ext cx="215867" cy="24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98CCD17-626F-DF45-9918-B1649B00CD3F}"/>
              </a:ext>
            </a:extLst>
          </p:cNvPr>
          <p:cNvCxnSpPr>
            <a:cxnSpLocks/>
            <a:stCxn id="10" idx="4"/>
            <a:endCxn id="1026" idx="0"/>
          </p:cNvCxnSpPr>
          <p:nvPr/>
        </p:nvCxnSpPr>
        <p:spPr>
          <a:xfrm>
            <a:off x="4919190" y="2566541"/>
            <a:ext cx="2960852" cy="188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" descr="Diferentes palabras para ladrón en inglés - Smyth Academy Madrid">
            <a:extLst>
              <a:ext uri="{FF2B5EF4-FFF2-40B4-BE49-F238E27FC236}">
                <a16:creationId xmlns:a16="http://schemas.microsoft.com/office/drawing/2014/main" id="{CA299D74-19A6-4E47-A27D-2BEE17C6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71" y="3414635"/>
            <a:ext cx="948426" cy="9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A2140B0-E426-8D4F-94E4-3E1600C71AD9}"/>
              </a:ext>
            </a:extLst>
          </p:cNvPr>
          <p:cNvSpPr/>
          <p:nvPr/>
        </p:nvSpPr>
        <p:spPr>
          <a:xfrm>
            <a:off x="8077289" y="1229023"/>
            <a:ext cx="3673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ES_trad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utogestión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F2C60F-3F78-5C4A-872F-D6DAEAC38384}"/>
              </a:ext>
            </a:extLst>
          </p:cNvPr>
          <p:cNvSpPr/>
          <p:nvPr/>
        </p:nvSpPr>
        <p:spPr>
          <a:xfrm>
            <a:off x="8396551" y="3376360"/>
            <a:ext cx="2938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Consenso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ADD946-297F-6740-8E51-4457F5EF063B}"/>
              </a:ext>
            </a:extLst>
          </p:cNvPr>
          <p:cNvSpPr/>
          <p:nvPr/>
        </p:nvSpPr>
        <p:spPr>
          <a:xfrm>
            <a:off x="8203207" y="2252180"/>
            <a:ext cx="3848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s-ES_trad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olaborativo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83FAE4-2CF9-B44C-8205-5AEC8C71401E}"/>
              </a:ext>
            </a:extLst>
          </p:cNvPr>
          <p:cNvSpPr/>
          <p:nvPr/>
        </p:nvSpPr>
        <p:spPr>
          <a:xfrm>
            <a:off x="5284962" y="5448315"/>
            <a:ext cx="6223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 igual a igual (P2P)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693F28-B10F-F84B-A843-130130B1CB6E}"/>
              </a:ext>
            </a:extLst>
          </p:cNvPr>
          <p:cNvSpPr/>
          <p:nvPr/>
        </p:nvSpPr>
        <p:spPr>
          <a:xfrm>
            <a:off x="1161598" y="4210239"/>
            <a:ext cx="2170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Seguro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6B462F-E965-A344-9667-2040BD175CEC}"/>
              </a:ext>
            </a:extLst>
          </p:cNvPr>
          <p:cNvCxnSpPr>
            <a:cxnSpLocks/>
            <a:stCxn id="14" idx="7"/>
            <a:endCxn id="1028" idx="2"/>
          </p:cNvCxnSpPr>
          <p:nvPr/>
        </p:nvCxnSpPr>
        <p:spPr>
          <a:xfrm flipV="1">
            <a:off x="5215609" y="2156892"/>
            <a:ext cx="2034999" cy="285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3961115-19AE-A04F-96E1-46A5D15E1FCD}"/>
              </a:ext>
            </a:extLst>
          </p:cNvPr>
          <p:cNvCxnSpPr>
            <a:cxnSpLocks/>
            <a:stCxn id="14" idx="1"/>
            <a:endCxn id="10" idx="4"/>
          </p:cNvCxnSpPr>
          <p:nvPr/>
        </p:nvCxnSpPr>
        <p:spPr>
          <a:xfrm flipV="1">
            <a:off x="4343695" y="2566541"/>
            <a:ext cx="575495" cy="24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CABE95F-6DAA-FB4B-B7EF-40A1334B7194}"/>
              </a:ext>
            </a:extLst>
          </p:cNvPr>
          <p:cNvCxnSpPr>
            <a:cxnSpLocks/>
            <a:stCxn id="14" idx="2"/>
            <a:endCxn id="8" idx="4"/>
          </p:cNvCxnSpPr>
          <p:nvPr/>
        </p:nvCxnSpPr>
        <p:spPr>
          <a:xfrm flipH="1" flipV="1">
            <a:off x="3260957" y="4121312"/>
            <a:ext cx="902158" cy="12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E5984C7-050E-EB43-9C7D-20FC12594C70}"/>
              </a:ext>
            </a:extLst>
          </p:cNvPr>
          <p:cNvCxnSpPr>
            <a:cxnSpLocks/>
            <a:stCxn id="1026" idx="3"/>
            <a:endCxn id="14" idx="7"/>
          </p:cNvCxnSpPr>
          <p:nvPr/>
        </p:nvCxnSpPr>
        <p:spPr>
          <a:xfrm flipH="1" flipV="1">
            <a:off x="5215609" y="5015089"/>
            <a:ext cx="2309028" cy="17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AD0AFCE-6DFD-4742-A432-722EF9FCBDD0}"/>
              </a:ext>
            </a:extLst>
          </p:cNvPr>
          <p:cNvCxnSpPr>
            <a:cxnSpLocks/>
            <a:stCxn id="1026" idx="1"/>
            <a:endCxn id="8" idx="7"/>
          </p:cNvCxnSpPr>
          <p:nvPr/>
        </p:nvCxnSpPr>
        <p:spPr>
          <a:xfrm flipH="1" flipV="1">
            <a:off x="3549990" y="3423524"/>
            <a:ext cx="3974647" cy="115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831A0FE-7A23-164A-81AD-6F84D02C18C7}"/>
              </a:ext>
            </a:extLst>
          </p:cNvPr>
          <p:cNvCxnSpPr>
            <a:cxnSpLocks/>
            <a:stCxn id="10" idx="3"/>
            <a:endCxn id="8" idx="7"/>
          </p:cNvCxnSpPr>
          <p:nvPr/>
        </p:nvCxnSpPr>
        <p:spPr>
          <a:xfrm flipH="1">
            <a:off x="3549990" y="2438275"/>
            <a:ext cx="1013795" cy="98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5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" grpId="0"/>
      <p:bldP spid="90" grpId="0"/>
      <p:bldP spid="91" grpId="0"/>
      <p:bldP spid="93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597B-7EE5-8A49-9340-2393D25F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Satoshi Nakamoto (2009)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869FD-31F2-0D44-BBBC-27A6C4B3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257" y="1781523"/>
            <a:ext cx="3994892" cy="4843579"/>
          </a:xfrm>
          <a:prstGeom prst="rect">
            <a:avLst/>
          </a:prstGeom>
        </p:spPr>
      </p:pic>
      <p:pic>
        <p:nvPicPr>
          <p:cNvPr id="2052" name="Picture 4" descr="Quién es Satoshi Nakamoto y qué pasa si descubren su identidad">
            <a:extLst>
              <a:ext uri="{FF2B5EF4-FFF2-40B4-BE49-F238E27FC236}">
                <a16:creationId xmlns:a16="http://schemas.microsoft.com/office/drawing/2014/main" id="{A1E86741-90CC-AE46-929D-60F1E73F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21" y="2259885"/>
            <a:ext cx="5563777" cy="312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8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F83E-F4EE-AD45-B81E-04EAFBE9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O" sz="3600" dirty="0"/>
              <a:t>Problema en orden de llegada de Transacciones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3022-A6DD-3F42-BD46-A8AE64C5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3915469" cy="323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832C5-BA6B-824D-B02B-F01BF68A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80" y="1690688"/>
            <a:ext cx="3209484" cy="3240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92740-BCBC-E248-A59C-B62113E02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80" y="4925538"/>
            <a:ext cx="3209483" cy="90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D3390-455B-F640-ACCD-49196FCF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76" y="2362863"/>
            <a:ext cx="3818075" cy="20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8274-9C08-FB4F-B200-F26DC484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Bloques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BF452D-8A00-0B4A-904A-B3CB470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73" y="301810"/>
            <a:ext cx="6736488" cy="62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E4EE-EC85-E843-99C3-CFD51FA1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MINERÍA DE BLOQUES Y PRUEBA DE TRABAJO</a:t>
            </a:r>
            <a:endParaRPr lang="en-C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60783-AB85-5D46-889D-947B572D7721}"/>
              </a:ext>
            </a:extLst>
          </p:cNvPr>
          <p:cNvSpPr/>
          <p:nvPr/>
        </p:nvSpPr>
        <p:spPr>
          <a:xfrm>
            <a:off x="685801" y="1702085"/>
            <a:ext cx="10481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El </a:t>
            </a:r>
            <a:r>
              <a:rPr lang="en-US" dirty="0" err="1">
                <a:latin typeface="Helvetica" pitchFamily="2" charset="0"/>
              </a:rPr>
              <a:t>proceso</a:t>
            </a:r>
            <a:r>
              <a:rPr lang="en-US" dirty="0">
                <a:latin typeface="Helvetica" pitchFamily="2" charset="0"/>
              </a:rPr>
              <a:t> de </a:t>
            </a:r>
            <a:r>
              <a:rPr lang="en-US" dirty="0" err="1">
                <a:latin typeface="Helvetica" pitchFamily="2" charset="0"/>
              </a:rPr>
              <a:t>agrupar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transacciones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en</a:t>
            </a:r>
            <a:r>
              <a:rPr lang="en-US" dirty="0">
                <a:latin typeface="Helvetica" pitchFamily="2" charset="0"/>
              </a:rPr>
              <a:t> un </a:t>
            </a:r>
            <a:r>
              <a:rPr lang="en-US" dirty="0" err="1">
                <a:latin typeface="Helvetica" pitchFamily="2" charset="0"/>
              </a:rPr>
              <a:t>bloque</a:t>
            </a:r>
            <a:r>
              <a:rPr lang="en-US" dirty="0">
                <a:latin typeface="Helvetica" pitchFamily="2" charset="0"/>
              </a:rPr>
              <a:t> que se </a:t>
            </a:r>
            <a:r>
              <a:rPr lang="en-US" dirty="0" err="1">
                <a:latin typeface="Helvetica" pitchFamily="2" charset="0"/>
              </a:rPr>
              <a:t>agrega</a:t>
            </a:r>
            <a:r>
              <a:rPr lang="en-US" dirty="0">
                <a:latin typeface="Helvetica" pitchFamily="2" charset="0"/>
              </a:rPr>
              <a:t> al final de la </a:t>
            </a:r>
            <a:r>
              <a:rPr lang="en-US" dirty="0" err="1">
                <a:latin typeface="Helvetica" pitchFamily="2" charset="0"/>
              </a:rPr>
              <a:t>cadena</a:t>
            </a:r>
            <a:r>
              <a:rPr lang="en-US" dirty="0">
                <a:latin typeface="Helvetica" pitchFamily="2" charset="0"/>
              </a:rPr>
              <a:t> de </a:t>
            </a:r>
            <a:r>
              <a:rPr lang="en-US" dirty="0" err="1">
                <a:latin typeface="Helvetica" pitchFamily="2" charset="0"/>
              </a:rPr>
              <a:t>bloques</a:t>
            </a:r>
            <a:r>
              <a:rPr lang="en-US" dirty="0">
                <a:latin typeface="Helvetica" pitchFamily="2" charset="0"/>
              </a:rPr>
              <a:t> actual se llama </a:t>
            </a:r>
            <a:r>
              <a:rPr lang="en-US" b="1" dirty="0" err="1">
                <a:latin typeface="Helvetica" pitchFamily="2" charset="0"/>
              </a:rPr>
              <a:t>minería</a:t>
            </a:r>
            <a:r>
              <a:rPr lang="en-US" dirty="0">
                <a:latin typeface="Helvetica" pitchFamily="2" charset="0"/>
              </a:rPr>
              <a:t> . Para </a:t>
            </a:r>
            <a:r>
              <a:rPr lang="en-US" dirty="0" err="1">
                <a:latin typeface="Helvetica" pitchFamily="2" charset="0"/>
              </a:rPr>
              <a:t>garantizar</a:t>
            </a:r>
            <a:r>
              <a:rPr lang="en-US" dirty="0">
                <a:latin typeface="Helvetica" pitchFamily="2" charset="0"/>
              </a:rPr>
              <a:t> que </a:t>
            </a:r>
            <a:r>
              <a:rPr lang="en-US" dirty="0" err="1">
                <a:latin typeface="Helvetica" pitchFamily="2" charset="0"/>
              </a:rPr>
              <a:t>haya</a:t>
            </a:r>
            <a:r>
              <a:rPr lang="en-US" dirty="0">
                <a:latin typeface="Helvetica" pitchFamily="2" charset="0"/>
              </a:rPr>
              <a:t> </a:t>
            </a:r>
            <a:r>
              <a:rPr lang="en-US" b="1" dirty="0" err="1">
                <a:latin typeface="Helvetica" pitchFamily="2" charset="0"/>
              </a:rPr>
              <a:t>consenso</a:t>
            </a:r>
            <a:r>
              <a:rPr lang="en-US" dirty="0">
                <a:latin typeface="Helvetica" pitchFamily="2" charset="0"/>
              </a:rPr>
              <a:t> entre </a:t>
            </a:r>
            <a:r>
              <a:rPr lang="en-US" dirty="0" err="1">
                <a:latin typeface="Helvetica" pitchFamily="2" charset="0"/>
              </a:rPr>
              <a:t>todos</a:t>
            </a:r>
            <a:r>
              <a:rPr lang="en-US" dirty="0">
                <a:latin typeface="Helvetica" pitchFamily="2" charset="0"/>
              </a:rPr>
              <a:t> los </a:t>
            </a:r>
            <a:r>
              <a:rPr lang="en-US" dirty="0" err="1">
                <a:latin typeface="Helvetica" pitchFamily="2" charset="0"/>
              </a:rPr>
              <a:t>nodos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sobre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qué</a:t>
            </a:r>
            <a:r>
              <a:rPr lang="en-US" dirty="0">
                <a:latin typeface="Helvetica" pitchFamily="2" charset="0"/>
              </a:rPr>
              <a:t> blockchain es el </a:t>
            </a:r>
            <a:r>
              <a:rPr lang="en-US" dirty="0" err="1">
                <a:latin typeface="Helvetica" pitchFamily="2" charset="0"/>
              </a:rPr>
              <a:t>legítimo</a:t>
            </a:r>
            <a:r>
              <a:rPr lang="en-US" dirty="0">
                <a:latin typeface="Helvetica" pitchFamily="2" charset="0"/>
              </a:rPr>
              <a:t>, Blockchain </a:t>
            </a:r>
            <a:r>
              <a:rPr lang="en-US" dirty="0" err="1">
                <a:latin typeface="Helvetica" pitchFamily="2" charset="0"/>
              </a:rPr>
              <a:t>utiliza</a:t>
            </a:r>
            <a:r>
              <a:rPr lang="en-US" dirty="0">
                <a:latin typeface="Helvetica" pitchFamily="2" charset="0"/>
              </a:rPr>
              <a:t> un </a:t>
            </a:r>
            <a:r>
              <a:rPr lang="en-US" dirty="0" err="1">
                <a:latin typeface="Helvetica" pitchFamily="2" charset="0"/>
              </a:rPr>
              <a:t>algoritmo</a:t>
            </a:r>
            <a:r>
              <a:rPr lang="en-US" dirty="0">
                <a:latin typeface="Helvetica" pitchFamily="2" charset="0"/>
              </a:rPr>
              <a:t> </a:t>
            </a:r>
            <a:r>
              <a:rPr lang="en-US" b="1" dirty="0">
                <a:latin typeface="Helvetica" pitchFamily="2" charset="0"/>
              </a:rPr>
              <a:t>de </a:t>
            </a:r>
            <a:r>
              <a:rPr lang="en-US" b="1" dirty="0" err="1">
                <a:latin typeface="Helvetica" pitchFamily="2" charset="0"/>
              </a:rPr>
              <a:t>prueba</a:t>
            </a:r>
            <a:r>
              <a:rPr lang="en-US" b="1" dirty="0">
                <a:latin typeface="Helvetica" pitchFamily="2" charset="0"/>
              </a:rPr>
              <a:t> de </a:t>
            </a:r>
            <a:r>
              <a:rPr lang="en-US" b="1" dirty="0" err="1">
                <a:latin typeface="Helvetica" pitchFamily="2" charset="0"/>
              </a:rPr>
              <a:t>trabajo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cuando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extrae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bloques</a:t>
            </a:r>
            <a:r>
              <a:rPr lang="en-US" b="1" dirty="0">
                <a:latin typeface="Helvetica" pitchFamily="2" charset="0"/>
              </a:rPr>
              <a:t> para </a:t>
            </a:r>
            <a:r>
              <a:rPr lang="en-US" b="1" dirty="0" err="1">
                <a:latin typeface="Helvetica" pitchFamily="2" charset="0"/>
              </a:rPr>
              <a:t>determinar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qué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cadena</a:t>
            </a:r>
            <a:r>
              <a:rPr lang="en-US" b="1" dirty="0">
                <a:latin typeface="Helvetica" pitchFamily="2" charset="0"/>
              </a:rPr>
              <a:t> ha </a:t>
            </a:r>
            <a:r>
              <a:rPr lang="en-US" b="1" dirty="0" err="1">
                <a:latin typeface="Helvetica" pitchFamily="2" charset="0"/>
              </a:rPr>
              <a:t>requerido</a:t>
            </a:r>
            <a:r>
              <a:rPr lang="en-US" b="1" dirty="0">
                <a:latin typeface="Helvetica" pitchFamily="2" charset="0"/>
              </a:rPr>
              <a:t> el mayor </a:t>
            </a:r>
            <a:r>
              <a:rPr lang="en-US" b="1" dirty="0" err="1">
                <a:latin typeface="Helvetica" pitchFamily="2" charset="0"/>
              </a:rPr>
              <a:t>esfuerzo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b="1" dirty="0" err="1">
                <a:latin typeface="Helvetica" pitchFamily="2" charset="0"/>
              </a:rPr>
              <a:t>acumulativo</a:t>
            </a:r>
            <a:r>
              <a:rPr lang="en-US" b="1" dirty="0">
                <a:latin typeface="Helvetica" pitchFamily="2" charset="0"/>
              </a:rPr>
              <a:t> para </a:t>
            </a:r>
            <a:r>
              <a:rPr lang="en-US" b="1" dirty="0" err="1">
                <a:latin typeface="Helvetica" pitchFamily="2" charset="0"/>
              </a:rPr>
              <a:t>construir</a:t>
            </a:r>
            <a:r>
              <a:rPr lang="en-US" b="1" dirty="0">
                <a:latin typeface="Helvetica" pitchFamily="2" charset="0"/>
              </a:rPr>
              <a:t>. </a:t>
            </a:r>
            <a:endParaRPr lang="en-CO" dirty="0"/>
          </a:p>
        </p:txBody>
      </p:sp>
      <p:pic>
        <p:nvPicPr>
          <p:cNvPr id="4098" name="Picture 2" descr="Genesis Block - DecBC - Decentralization Blockchain">
            <a:extLst>
              <a:ext uri="{FF2B5EF4-FFF2-40B4-BE49-F238E27FC236}">
                <a16:creationId xmlns:a16="http://schemas.microsoft.com/office/drawing/2014/main" id="{671CA441-E331-AC47-A1C0-AFECBF9A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113" y="2372699"/>
            <a:ext cx="6045536" cy="432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A Block in A Blockchain - Go Coding">
            <a:extLst>
              <a:ext uri="{FF2B5EF4-FFF2-40B4-BE49-F238E27FC236}">
                <a16:creationId xmlns:a16="http://schemas.microsoft.com/office/drawing/2014/main" id="{515CFC97-3AD5-CD41-ADF2-CD84C1300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" t="13641" r="11849" b="11973"/>
          <a:stretch/>
        </p:blipFill>
        <p:spPr bwMode="auto">
          <a:xfrm>
            <a:off x="357282" y="3190810"/>
            <a:ext cx="5990524" cy="27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64B2-4349-4B49-8C2A-2E93B257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Mineros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08D16-D0D2-7B4B-9CE4-C61B6C6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08" y="4718084"/>
            <a:ext cx="6777317" cy="1658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79EBD-6D71-B548-A237-C9E35259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43" y="1254676"/>
            <a:ext cx="3375004" cy="846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08489-8267-ED4C-B904-E91D237C3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4" y="2146358"/>
            <a:ext cx="3375003" cy="1628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000218-1726-094C-8C47-7A7C0563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796" y="1254676"/>
            <a:ext cx="2855690" cy="3470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1D532-50A6-2841-80C4-697A389D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54676"/>
            <a:ext cx="3652094" cy="34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7407</TotalTime>
  <Words>655</Words>
  <Application>Microsoft Macintosh PowerPoint</Application>
  <PresentationFormat>Widescreen</PresentationFormat>
  <Paragraphs>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Inter</vt:lpstr>
      <vt:lpstr>Open Sans</vt:lpstr>
      <vt:lpstr>Raleway</vt:lpstr>
      <vt:lpstr>Office Theme</vt:lpstr>
      <vt:lpstr>Smart contracts</vt:lpstr>
      <vt:lpstr>Red Centralizada</vt:lpstr>
      <vt:lpstr>Red Descentralizada</vt:lpstr>
      <vt:lpstr>Problema de coordinación</vt:lpstr>
      <vt:lpstr>Satoshi Nakamoto (2009)</vt:lpstr>
      <vt:lpstr>Problema en orden de llegada de Transacciones</vt:lpstr>
      <vt:lpstr>Bloques</vt:lpstr>
      <vt:lpstr>MINERÍA DE BLOQUES Y PRUEBA DE TRABAJO</vt:lpstr>
      <vt:lpstr>Mineros</vt:lpstr>
      <vt:lpstr>Ataques de Sybil</vt:lpstr>
      <vt:lpstr>PowerPoint Presentation</vt:lpstr>
      <vt:lpstr>Flujo de Consenso</vt:lpstr>
      <vt:lpstr>Al mismo tiempo</vt:lpstr>
      <vt:lpstr>BLOCKCHAIN</vt:lpstr>
      <vt:lpstr>¿QUÉ ES BLOCKCHAIN?</vt:lpstr>
      <vt:lpstr>LIBRO MAYO(ledger)</vt:lpstr>
      <vt:lpstr>ARQUITECTURA DE CADENA DE BLOQUES</vt:lpstr>
      <vt:lpstr>Merkle Tree </vt:lpstr>
      <vt:lpstr>Importante</vt:lpstr>
      <vt:lpstr>SMART Contracts</vt:lpstr>
      <vt:lpstr>Ejemplo</vt:lpstr>
      <vt:lpstr>Ventajas de Los Smart Contracts </vt:lpstr>
      <vt:lpstr>Maquina Dispensadora</vt:lpstr>
      <vt:lpstr>comparativo</vt:lpstr>
      <vt:lpstr>Gracias por su tiempo….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contracts</dc:title>
  <dc:creator>Microsoft Office User</dc:creator>
  <cp:lastModifiedBy>Microsoft Office User</cp:lastModifiedBy>
  <cp:revision>25</cp:revision>
  <dcterms:created xsi:type="dcterms:W3CDTF">2022-01-14T19:30:39Z</dcterms:created>
  <dcterms:modified xsi:type="dcterms:W3CDTF">2022-02-18T20:24:03Z</dcterms:modified>
</cp:coreProperties>
</file>